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389" r:id="rId3"/>
    <p:sldId id="282" r:id="rId4"/>
    <p:sldId id="366" r:id="rId5"/>
    <p:sldId id="260" r:id="rId6"/>
    <p:sldId id="261" r:id="rId7"/>
    <p:sldId id="262" r:id="rId8"/>
    <p:sldId id="367" r:id="rId9"/>
    <p:sldId id="368" r:id="rId10"/>
    <p:sldId id="296" r:id="rId11"/>
    <p:sldId id="378" r:id="rId12"/>
    <p:sldId id="392" r:id="rId13"/>
    <p:sldId id="393" r:id="rId14"/>
    <p:sldId id="359" r:id="rId15"/>
    <p:sldId id="39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322CA-97CE-43BD-AAA7-7F64CF137CC4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65C67-44F1-4657-B39B-0345B7EA0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792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3955C-93A8-4DC3-87DC-F9972000CCB0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00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E727E-48AC-4199-93AA-B7174A5EC9AC}" type="slidenum">
              <a:rPr lang="vi-VN" altLang="vi-VN" smtClean="0"/>
              <a:pPr>
                <a:defRPr/>
              </a:pPr>
              <a:t>2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7599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29EEDF-30B5-4AEC-89F9-57A46AB5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01573F0-FA60-4552-8589-08B236C23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4E6AC2-4285-4B0C-BBDE-F9121031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A0CB91-B53F-4329-A2D6-AEC41CA2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89C4DF-8D24-4D35-A9A6-23D3F545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B748DA-8569-4C28-A6EB-0D2636C6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5FF7310-46CA-4347-B2C3-3BC9467F8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029AA7-F0A5-4310-BB9B-44397ABE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267C4B-8807-4A67-A40F-F5A5C686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77C28C-052F-4CCA-8613-FF17FCDA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085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6005C2E-1EF6-4CC1-950A-DCD531D99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E8F06DD-1DC4-422D-8D98-0084D85D7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87F9AA-39A7-4AAE-8B73-CEECFF66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B17B29-807C-4C0A-A6AE-4F22119A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EBF20EB-690F-4B66-9955-BF9E3094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76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A22E9C-3B9E-47F8-A4C5-64D46C13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2BE4E12-63F4-44B8-A0F0-D1C43649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531CB3-4E20-4E29-8DD9-88DE74F1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882E6C-A62F-4884-80B8-425EE221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6244BE-CC47-48B5-AF5D-577E726D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149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0B4630-2244-4F4A-A4D7-9FB572B0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F1CF21A-DBB3-4481-ABE6-3A856D61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9E37F5-D804-41B4-9632-2C49B0F9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4EC456-AA87-4366-A8EA-85D9AFC4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C0D440-47F8-4689-A5C9-6855911F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53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F6031C-6BE2-47FC-8EB5-B57B4187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C987D9-ED2B-4415-BB97-A2CFB7B2E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97AE38-52B1-4DA8-B64C-E7772F66C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B7BB5D-E1FD-45BA-96FF-81967176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9D61DF2-75CA-4F01-B71E-062E2706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E379062-203B-4949-AFBC-60563121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80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FC25C2-1F43-4724-8471-154EEE5F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7444F3-6E7F-48F5-BE59-DACAD3959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F597E80-A142-4483-ABB5-2510D4B9A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3F3BBD6-CD3B-4715-8653-07FFCD088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5E9D58C-2275-4569-8C9D-5BC460558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936C11F-9376-41FF-8A27-4D36041E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F446066-BE57-4AE1-BAC9-59097D10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92C5718-8365-420C-8476-3484C063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7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18AC71-A3E9-488B-8662-BDA0F886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3FC4E7F-4A82-4A22-9646-71A31440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CF6B3C7-0EFE-4933-8984-9B6CAADC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8648988-EDD6-4D84-BE85-AB9B1D2B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8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6639E34-D842-4F69-9431-0FBC7B39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DCB07C7-F3B3-47BF-96AE-B04B52CA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4776F5F-3FEA-484F-9552-BA964264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63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A6F5EB-C574-4C2C-B053-4AF94FD0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073537-9F71-4153-B67A-D0E05D16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A09E516-43D4-49E6-B611-09381763C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18B8C6-49A2-4D79-B22B-8A9F43C9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6E8A0FF-6471-4371-AFFB-1F3F257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A9FA30-2CD6-4607-BF14-66606C27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82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35980A-DDC4-4DD4-9997-0A442EB5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5C7DA9F-AD3C-4F53-8A79-13C264D2F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7B39061-87A5-4947-A174-0FC5BDADC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E7E6B9C-2A98-4C4C-870F-08201FFF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723F060-D473-4B1E-80EB-4FCA3EAD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8026AD3-A1ED-4076-87C9-96925D8C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65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37DD7A2-75C0-415B-8E1D-62DD3D11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884D693-FEDB-4B23-88C4-2D9B55FB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9DB353-D8AD-4CDF-82EE-7A5A5AABF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859E2-B8E9-4809-B522-8D10700684B8}" type="datetimeFigureOut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AF3FFD-5DCE-403B-B728-28D7CC580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7867BE-3106-4F60-91C4-113516A5E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FC88-6911-4A4C-8441-389BDABF6F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3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667002" y="90174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667002" y="2316205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024680" y="2967335"/>
            <a:ext cx="1005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đường truyền của ba tia sáng đặc biệt?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995437" y="664504"/>
            <a:ext cx="1019583" cy="609599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Câu 1</a:t>
            </a: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939423" y="2947513"/>
            <a:ext cx="973615" cy="609599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Câu 2</a:t>
            </a:r>
          </a:p>
        </p:txBody>
      </p:sp>
      <p:sp>
        <p:nvSpPr>
          <p:cNvPr id="16" name="WordArt 7">
            <a:extLst>
              <a:ext uri="{FF2B5EF4-FFF2-40B4-BE49-F238E27FC236}">
                <a16:creationId xmlns:a16="http://schemas.microsoft.com/office/drawing/2014/main" id="{FCF136DB-5B02-44D6-BB44-7F29C12C47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48400"/>
            <a:ext cx="3200400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vi-VN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tra </a:t>
            </a:r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vi-VN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cũ</a:t>
            </a:r>
            <a:endParaRPr lang="vi-VN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368A1813-70CC-4A27-B547-1CC026C4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478" y="725871"/>
            <a:ext cx="9534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cách nhận biết một thấu kính phân kì?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9C2B888F-3F67-4E09-A19E-06D3A1EBB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038" y="1213660"/>
            <a:ext cx="8839200" cy="16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rìa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8B50DCA2-1526-46CF-86A8-601D13088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038" y="3560423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400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66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FF66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5" grpId="0"/>
      <p:bldP spid="37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2ACDED66-022E-4E0D-8D83-D7F3C044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59" y="292241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AB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94E9243B-047B-46C9-8E19-696B49826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147" y="838150"/>
            <a:ext cx="91440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300"/>
              </a:spcBef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ý: </a:t>
            </a:r>
          </a:p>
          <a:p>
            <a:pPr marL="342900" indent="-342900" eaLnBrk="1" hangingPunct="1">
              <a:spcBef>
                <a:spcPts val="300"/>
              </a:spcBef>
              <a:buFontTx/>
              <a:buChar char="-"/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spcBef>
                <a:spcPts val="300"/>
              </a:spcBef>
              <a:buFontTx/>
              <a:buChar char="-"/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562C12AA-94A0-4303-9B1B-0303A1408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216" y="2161238"/>
            <a:ext cx="7079663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300"/>
              </a:spcBef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-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B’</a:t>
            </a:r>
          </a:p>
          <a:p>
            <a:pPr>
              <a:spcBef>
                <a:spcPts val="300"/>
              </a:spcBef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-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B’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∆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∆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A’</a:t>
            </a:r>
          </a:p>
          <a:p>
            <a:pPr>
              <a:spcBef>
                <a:spcPts val="300"/>
              </a:spcBef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- A’B’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AB qua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</a:p>
        </p:txBody>
      </p:sp>
      <p:grpSp>
        <p:nvGrpSpPr>
          <p:cNvPr id="33" name="Group 68">
            <a:extLst>
              <a:ext uri="{FF2B5EF4-FFF2-40B4-BE49-F238E27FC236}">
                <a16:creationId xmlns:a16="http://schemas.microsoft.com/office/drawing/2014/main" id="{CA676981-1C5A-490B-832C-B87354C89AC9}"/>
              </a:ext>
            </a:extLst>
          </p:cNvPr>
          <p:cNvGrpSpPr>
            <a:grpSpLocks/>
          </p:cNvGrpSpPr>
          <p:nvPr/>
        </p:nvGrpSpPr>
        <p:grpSpPr bwMode="auto">
          <a:xfrm>
            <a:off x="6302560" y="3895176"/>
            <a:ext cx="5204407" cy="2444477"/>
            <a:chOff x="841" y="1243"/>
            <a:chExt cx="4791" cy="1619"/>
          </a:xfrm>
        </p:grpSpPr>
        <p:sp>
          <p:nvSpPr>
            <p:cNvPr id="34" name="Line 72">
              <a:extLst>
                <a:ext uri="{FF2B5EF4-FFF2-40B4-BE49-F238E27FC236}">
                  <a16:creationId xmlns:a16="http://schemas.microsoft.com/office/drawing/2014/main" id="{BB64B07D-5CBF-4A05-89F0-EFBBED386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1" y="205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grpSp>
          <p:nvGrpSpPr>
            <p:cNvPr id="35" name="Group 70">
              <a:extLst>
                <a:ext uri="{FF2B5EF4-FFF2-40B4-BE49-F238E27FC236}">
                  <a16:creationId xmlns:a16="http://schemas.microsoft.com/office/drawing/2014/main" id="{5D29BFA0-13D3-4903-B158-6F0FBF2A5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1" y="1243"/>
              <a:ext cx="4791" cy="1619"/>
              <a:chOff x="829" y="1252"/>
              <a:chExt cx="4791" cy="1619"/>
            </a:xfrm>
          </p:grpSpPr>
          <p:grpSp>
            <p:nvGrpSpPr>
              <p:cNvPr id="36" name="Group 71">
                <a:extLst>
                  <a:ext uri="{FF2B5EF4-FFF2-40B4-BE49-F238E27FC236}">
                    <a16:creationId xmlns:a16="http://schemas.microsoft.com/office/drawing/2014/main" id="{EC6CADF0-E34A-4AD1-B18E-2CBE630E90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6" y="1252"/>
                <a:ext cx="196" cy="1619"/>
                <a:chOff x="3772" y="1252"/>
                <a:chExt cx="196" cy="1619"/>
              </a:xfrm>
            </p:grpSpPr>
            <p:sp>
              <p:nvSpPr>
                <p:cNvPr id="49" name="Line 60">
                  <a:extLst>
                    <a:ext uri="{FF2B5EF4-FFF2-40B4-BE49-F238E27FC236}">
                      <a16:creationId xmlns:a16="http://schemas.microsoft.com/office/drawing/2014/main" id="{A66948B2-A70A-4304-BA36-26DF82203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7" y="1335"/>
                  <a:ext cx="0" cy="14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1418"/>
                </a:p>
              </p:txBody>
            </p:sp>
            <p:sp>
              <p:nvSpPr>
                <p:cNvPr id="50" name="Line 61">
                  <a:extLst>
                    <a:ext uri="{FF2B5EF4-FFF2-40B4-BE49-F238E27FC236}">
                      <a16:creationId xmlns:a16="http://schemas.microsoft.com/office/drawing/2014/main" id="{49292C6D-DF37-4A80-9F3E-3F59F7CD8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2" y="2775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1418"/>
                </a:p>
              </p:txBody>
            </p:sp>
            <p:sp>
              <p:nvSpPr>
                <p:cNvPr id="51" name="Line 62">
                  <a:extLst>
                    <a:ext uri="{FF2B5EF4-FFF2-40B4-BE49-F238E27FC236}">
                      <a16:creationId xmlns:a16="http://schemas.microsoft.com/office/drawing/2014/main" id="{10563F87-5922-4D1B-9D64-97C9C02F7F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2" y="2775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1418"/>
                </a:p>
              </p:txBody>
            </p:sp>
            <p:sp>
              <p:nvSpPr>
                <p:cNvPr id="52" name="Line 65">
                  <a:extLst>
                    <a:ext uri="{FF2B5EF4-FFF2-40B4-BE49-F238E27FC236}">
                      <a16:creationId xmlns:a16="http://schemas.microsoft.com/office/drawing/2014/main" id="{FC87625A-346F-409D-9BEB-43D364C183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505437" flipH="1">
                  <a:off x="3867" y="125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1418"/>
                </a:p>
              </p:txBody>
            </p:sp>
          </p:grpSp>
          <p:grpSp>
            <p:nvGrpSpPr>
              <p:cNvPr id="37" name="Group 76">
                <a:extLst>
                  <a:ext uri="{FF2B5EF4-FFF2-40B4-BE49-F238E27FC236}">
                    <a16:creationId xmlns:a16="http://schemas.microsoft.com/office/drawing/2014/main" id="{444B4CCD-C64E-4A31-9A0E-1267D084A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9" y="1291"/>
                <a:ext cx="4791" cy="1176"/>
                <a:chOff x="829" y="1291"/>
                <a:chExt cx="4791" cy="1176"/>
              </a:xfrm>
            </p:grpSpPr>
            <p:sp>
              <p:nvSpPr>
                <p:cNvPr id="38" name="Text Box 74">
                  <a:extLst>
                    <a:ext uri="{FF2B5EF4-FFF2-40B4-BE49-F238E27FC236}">
                      <a16:creationId xmlns:a16="http://schemas.microsoft.com/office/drawing/2014/main" id="{7F2BCC7E-6D89-4E8F-B142-0F0FCB0B47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31" y="2103"/>
                  <a:ext cx="192" cy="3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363" b="1"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  <p:grpSp>
              <p:nvGrpSpPr>
                <p:cNvPr id="39" name="Group 78">
                  <a:extLst>
                    <a:ext uri="{FF2B5EF4-FFF2-40B4-BE49-F238E27FC236}">
                      <a16:creationId xmlns:a16="http://schemas.microsoft.com/office/drawing/2014/main" id="{3BBEE6E0-5960-4EDF-806B-76B7BE549B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9" y="1291"/>
                  <a:ext cx="4791" cy="1176"/>
                  <a:chOff x="829" y="1291"/>
                  <a:chExt cx="4791" cy="1176"/>
                </a:xfrm>
              </p:grpSpPr>
              <p:sp>
                <p:nvSpPr>
                  <p:cNvPr id="40" name="Text Box 70">
                    <a:extLst>
                      <a:ext uri="{FF2B5EF4-FFF2-40B4-BE49-F238E27FC236}">
                        <a16:creationId xmlns:a16="http://schemas.microsoft.com/office/drawing/2014/main" id="{173FBE7F-448F-4E83-81D3-DB2AE00D388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50" y="2121"/>
                    <a:ext cx="336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2363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41" name="Text Box 71">
                    <a:extLst>
                      <a:ext uri="{FF2B5EF4-FFF2-40B4-BE49-F238E27FC236}">
                        <a16:creationId xmlns:a16="http://schemas.microsoft.com/office/drawing/2014/main" id="{5C6FC04B-CD34-400A-9FA0-4D795FEA3A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5" y="1291"/>
                    <a:ext cx="288" cy="3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2363" b="1">
                        <a:latin typeface="Times New Roman" panose="02020603050405020304" pitchFamily="18" charset="0"/>
                      </a:rPr>
                      <a:t>B</a:t>
                    </a:r>
                  </a:p>
                </p:txBody>
              </p:sp>
              <p:grpSp>
                <p:nvGrpSpPr>
                  <p:cNvPr id="42" name="Group 81">
                    <a:extLst>
                      <a:ext uri="{FF2B5EF4-FFF2-40B4-BE49-F238E27FC236}">
                        <a16:creationId xmlns:a16="http://schemas.microsoft.com/office/drawing/2014/main" id="{83F3A6CD-DB07-4414-B0F9-D72EE101EA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70" y="1548"/>
                    <a:ext cx="4650" cy="919"/>
                    <a:chOff x="970" y="1548"/>
                    <a:chExt cx="4650" cy="919"/>
                  </a:xfrm>
                </p:grpSpPr>
                <p:sp>
                  <p:nvSpPr>
                    <p:cNvPr id="44" name="Text Box 73">
                      <a:extLst>
                        <a:ext uri="{FF2B5EF4-FFF2-40B4-BE49-F238E27FC236}">
                          <a16:creationId xmlns:a16="http://schemas.microsoft.com/office/drawing/2014/main" id="{C0C6DAB3-93DE-42D2-AA9A-6B34B7AAE4C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9" y="2165"/>
                      <a:ext cx="240" cy="3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2363" b="1">
                          <a:latin typeface="Times New Roman" panose="02020603050405020304" pitchFamily="18" charset="0"/>
                        </a:rPr>
                        <a:t>F</a:t>
                      </a:r>
                    </a:p>
                  </p:txBody>
                </p:sp>
                <p:sp>
                  <p:nvSpPr>
                    <p:cNvPr id="45" name="Text Box 86">
                      <a:extLst>
                        <a:ext uri="{FF2B5EF4-FFF2-40B4-BE49-F238E27FC236}">
                          <a16:creationId xmlns:a16="http://schemas.microsoft.com/office/drawing/2014/main" id="{92FF4C44-5BA2-482D-8714-51C1B996971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29" y="2147"/>
                      <a:ext cx="691" cy="3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2363" b="1" dirty="0">
                          <a:latin typeface="Times New Roman" panose="02020603050405020304" pitchFamily="18" charset="0"/>
                        </a:rPr>
                        <a:t>F’</a:t>
                      </a:r>
                    </a:p>
                  </p:txBody>
                </p:sp>
                <p:sp>
                  <p:nvSpPr>
                    <p:cNvPr id="46" name="Line 69">
                      <a:extLst>
                        <a:ext uri="{FF2B5EF4-FFF2-40B4-BE49-F238E27FC236}">
                          <a16:creationId xmlns:a16="http://schemas.microsoft.com/office/drawing/2014/main" id="{4DF1BA11-83F7-4D1D-ACED-2E3C8CF4D0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92" y="1548"/>
                      <a:ext cx="0" cy="55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33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1418"/>
                    </a:p>
                  </p:txBody>
                </p:sp>
                <p:sp>
                  <p:nvSpPr>
                    <p:cNvPr id="47" name="Line 68">
                      <a:extLst>
                        <a:ext uri="{FF2B5EF4-FFF2-40B4-BE49-F238E27FC236}">
                          <a16:creationId xmlns:a16="http://schemas.microsoft.com/office/drawing/2014/main" id="{9966270B-56FF-4AF1-A397-1D61A0E180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0" y="2103"/>
                      <a:ext cx="448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1418"/>
                    </a:p>
                  </p:txBody>
                </p:sp>
                <p:sp>
                  <p:nvSpPr>
                    <p:cNvPr id="48" name="Line 75">
                      <a:extLst>
                        <a:ext uri="{FF2B5EF4-FFF2-40B4-BE49-F238E27FC236}">
                          <a16:creationId xmlns:a16="http://schemas.microsoft.com/office/drawing/2014/main" id="{81F2EE7D-BD06-483E-8ECC-11DB8084D1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029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 sz="1418"/>
                    </a:p>
                  </p:txBody>
                </p:sp>
              </p:grpSp>
              <p:sp>
                <p:nvSpPr>
                  <p:cNvPr id="43" name="AutoShape 90">
                    <a:extLst>
                      <a:ext uri="{FF2B5EF4-FFF2-40B4-BE49-F238E27FC236}">
                        <a16:creationId xmlns:a16="http://schemas.microsoft.com/office/drawing/2014/main" id="{783EBE7C-264B-48C8-84ED-D1C70C357D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9" y="2125"/>
                    <a:ext cx="192" cy="144"/>
                  </a:xfrm>
                  <a:prstGeom prst="flowChartExtract">
                    <a:avLst/>
                  </a:prstGeom>
                  <a:solidFill>
                    <a:srgbClr val="6699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sz="2835"/>
                  </a:p>
                </p:txBody>
              </p:sp>
            </p:grpSp>
          </p:grpSp>
        </p:grpSp>
      </p:grpSp>
      <p:grpSp>
        <p:nvGrpSpPr>
          <p:cNvPr id="53" name="Group 88">
            <a:extLst>
              <a:ext uri="{FF2B5EF4-FFF2-40B4-BE49-F238E27FC236}">
                <a16:creationId xmlns:a16="http://schemas.microsoft.com/office/drawing/2014/main" id="{FA57E7FC-F561-4915-B567-C6AFB0894D49}"/>
              </a:ext>
            </a:extLst>
          </p:cNvPr>
          <p:cNvGrpSpPr>
            <a:grpSpLocks/>
          </p:cNvGrpSpPr>
          <p:nvPr/>
        </p:nvGrpSpPr>
        <p:grpSpPr bwMode="auto">
          <a:xfrm>
            <a:off x="7035848" y="4384111"/>
            <a:ext cx="2540417" cy="112518"/>
            <a:chOff x="8772737" y="2484120"/>
            <a:chExt cx="3225271" cy="143758"/>
          </a:xfrm>
        </p:grpSpPr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115BF6BF-BA2D-43BF-9129-963541DB8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" y="2342"/>
              <a:ext cx="160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87C142D7-E242-40A2-A589-987B3D8AF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5" y="2342"/>
              <a:ext cx="16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</p:grpSp>
      <p:grpSp>
        <p:nvGrpSpPr>
          <p:cNvPr id="56" name="Group 91">
            <a:extLst>
              <a:ext uri="{FF2B5EF4-FFF2-40B4-BE49-F238E27FC236}">
                <a16:creationId xmlns:a16="http://schemas.microsoft.com/office/drawing/2014/main" id="{1121A3B3-2ADC-4DE5-9A16-434D9090EDDE}"/>
              </a:ext>
            </a:extLst>
          </p:cNvPr>
          <p:cNvGrpSpPr>
            <a:grpSpLocks/>
          </p:cNvGrpSpPr>
          <p:nvPr/>
        </p:nvGrpSpPr>
        <p:grpSpPr bwMode="auto">
          <a:xfrm>
            <a:off x="9576265" y="3513968"/>
            <a:ext cx="1320217" cy="888895"/>
            <a:chOff x="3823" y="1214"/>
            <a:chExt cx="733" cy="349"/>
          </a:xfrm>
        </p:grpSpPr>
        <p:sp>
          <p:nvSpPr>
            <p:cNvPr id="57" name="Line 88">
              <a:extLst>
                <a:ext uri="{FF2B5EF4-FFF2-40B4-BE49-F238E27FC236}">
                  <a16:creationId xmlns:a16="http://schemas.microsoft.com/office/drawing/2014/main" id="{484D3812-B687-407A-B24F-16677C616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6" y="1353"/>
              <a:ext cx="101" cy="55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58" name="Line 93">
              <a:extLst>
                <a:ext uri="{FF2B5EF4-FFF2-40B4-BE49-F238E27FC236}">
                  <a16:creationId xmlns:a16="http://schemas.microsoft.com/office/drawing/2014/main" id="{855AE382-168A-4EEA-92FD-8C2218C62D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3" y="1214"/>
              <a:ext cx="733" cy="349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</p:grpSp>
      <p:sp>
        <p:nvSpPr>
          <p:cNvPr id="59" name="Line 46">
            <a:extLst>
              <a:ext uri="{FF2B5EF4-FFF2-40B4-BE49-F238E27FC236}">
                <a16:creationId xmlns:a16="http://schemas.microsoft.com/office/drawing/2014/main" id="{A615B8F5-253A-4F19-AB81-F7EB32F1CD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4718" y="4395363"/>
            <a:ext cx="1830300" cy="1087678"/>
          </a:xfrm>
          <a:prstGeom prst="line">
            <a:avLst/>
          </a:pr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grpSp>
        <p:nvGrpSpPr>
          <p:cNvPr id="60" name="Group 95">
            <a:extLst>
              <a:ext uri="{FF2B5EF4-FFF2-40B4-BE49-F238E27FC236}">
                <a16:creationId xmlns:a16="http://schemas.microsoft.com/office/drawing/2014/main" id="{60D0C080-FCC6-4B65-B658-8B879A6225DA}"/>
              </a:ext>
            </a:extLst>
          </p:cNvPr>
          <p:cNvGrpSpPr>
            <a:grpSpLocks/>
          </p:cNvGrpSpPr>
          <p:nvPr/>
        </p:nvGrpSpPr>
        <p:grpSpPr bwMode="auto">
          <a:xfrm>
            <a:off x="7022201" y="4372755"/>
            <a:ext cx="2547918" cy="788879"/>
            <a:chOff x="777" y="2187"/>
            <a:chExt cx="1602" cy="522"/>
          </a:xfrm>
        </p:grpSpPr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DCF79BB1-5AA6-409C-B347-E5EAA75C6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" y="2187"/>
              <a:ext cx="1602" cy="52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17DF0CD3-CD1F-4CEB-A9E0-58DD32C79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2" y="2347"/>
              <a:ext cx="139" cy="58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</p:grpSp>
      <p:grpSp>
        <p:nvGrpSpPr>
          <p:cNvPr id="63" name="Group 98">
            <a:extLst>
              <a:ext uri="{FF2B5EF4-FFF2-40B4-BE49-F238E27FC236}">
                <a16:creationId xmlns:a16="http://schemas.microsoft.com/office/drawing/2014/main" id="{D194C9E6-ACD2-4ADC-AC48-769AD46C7E1C}"/>
              </a:ext>
            </a:extLst>
          </p:cNvPr>
          <p:cNvGrpSpPr>
            <a:grpSpLocks/>
          </p:cNvGrpSpPr>
          <p:nvPr/>
        </p:nvGrpSpPr>
        <p:grpSpPr bwMode="auto">
          <a:xfrm rot="241409">
            <a:off x="9541563" y="5236140"/>
            <a:ext cx="2141601" cy="508834"/>
            <a:chOff x="3840" y="2113"/>
            <a:chExt cx="995" cy="336"/>
          </a:xfrm>
        </p:grpSpPr>
        <p:sp>
          <p:nvSpPr>
            <p:cNvPr id="64" name="Line 52">
              <a:extLst>
                <a:ext uri="{FF2B5EF4-FFF2-40B4-BE49-F238E27FC236}">
                  <a16:creationId xmlns:a16="http://schemas.microsoft.com/office/drawing/2014/main" id="{69130A5C-3F37-4645-B7F8-E7A71E75A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113"/>
              <a:ext cx="995" cy="336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65" name="Line 53">
              <a:extLst>
                <a:ext uri="{FF2B5EF4-FFF2-40B4-BE49-F238E27FC236}">
                  <a16:creationId xmlns:a16="http://schemas.microsoft.com/office/drawing/2014/main" id="{3A8D4552-2F83-4D4F-87E6-F081C445D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2260"/>
              <a:ext cx="119" cy="42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</p:grpSp>
      <p:sp>
        <p:nvSpPr>
          <p:cNvPr id="66" name="Text Box 57">
            <a:extLst>
              <a:ext uri="{FF2B5EF4-FFF2-40B4-BE49-F238E27FC236}">
                <a16:creationId xmlns:a16="http://schemas.microsoft.com/office/drawing/2014/main" id="{CD702F7C-2231-43CA-8BA0-CF8C487F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338" y="4514132"/>
            <a:ext cx="677611" cy="4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63" b="1"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67" name="Line 55">
            <a:extLst>
              <a:ext uri="{FF2B5EF4-FFF2-40B4-BE49-F238E27FC236}">
                <a16:creationId xmlns:a16="http://schemas.microsoft.com/office/drawing/2014/main" id="{4A27D141-4E41-4F4E-85E3-AE79130848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44031" y="4901800"/>
            <a:ext cx="0" cy="30255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sp>
        <p:nvSpPr>
          <p:cNvPr id="68" name="Text Box 56">
            <a:extLst>
              <a:ext uri="{FF2B5EF4-FFF2-40B4-BE49-F238E27FC236}">
                <a16:creationId xmlns:a16="http://schemas.microsoft.com/office/drawing/2014/main" id="{251F281B-EB43-4070-B4B2-79EA3C98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337" y="5180491"/>
            <a:ext cx="690113" cy="4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63" b="1"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69" name="Line 66">
            <a:extLst>
              <a:ext uri="{FF2B5EF4-FFF2-40B4-BE49-F238E27FC236}">
                <a16:creationId xmlns:a16="http://schemas.microsoft.com/office/drawing/2014/main" id="{FFCB5864-783B-4EB8-B156-A1C3ED210163}"/>
              </a:ext>
            </a:extLst>
          </p:cNvPr>
          <p:cNvSpPr>
            <a:spLocks noChangeShapeType="1"/>
          </p:cNvSpPr>
          <p:nvPr/>
        </p:nvSpPr>
        <p:spPr bwMode="auto">
          <a:xfrm rot="10505437">
            <a:off x="9539579" y="3946142"/>
            <a:ext cx="105852" cy="984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sp>
        <p:nvSpPr>
          <p:cNvPr id="70" name="Line 52">
            <a:extLst>
              <a:ext uri="{FF2B5EF4-FFF2-40B4-BE49-F238E27FC236}">
                <a16:creationId xmlns:a16="http://schemas.microsoft.com/office/drawing/2014/main" id="{70C02FE5-E4D0-4585-9CA5-B49BCE6E511C}"/>
              </a:ext>
            </a:extLst>
          </p:cNvPr>
          <p:cNvSpPr>
            <a:spLocks noChangeShapeType="1"/>
          </p:cNvSpPr>
          <p:nvPr/>
        </p:nvSpPr>
        <p:spPr bwMode="auto">
          <a:xfrm rot="342635" flipV="1">
            <a:off x="7053528" y="4223870"/>
            <a:ext cx="2601879" cy="27408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418"/>
          </a:p>
        </p:txBody>
      </p:sp>
      <p:sp>
        <p:nvSpPr>
          <p:cNvPr id="71" name="Line 53">
            <a:extLst>
              <a:ext uri="{FF2B5EF4-FFF2-40B4-BE49-F238E27FC236}">
                <a16:creationId xmlns:a16="http://schemas.microsoft.com/office/drawing/2014/main" id="{8AF55CA3-C734-4A4F-A345-681E4FD0B815}"/>
              </a:ext>
            </a:extLst>
          </p:cNvPr>
          <p:cNvSpPr>
            <a:spLocks noChangeShapeType="1"/>
          </p:cNvSpPr>
          <p:nvPr/>
        </p:nvSpPr>
        <p:spPr bwMode="auto">
          <a:xfrm rot="342635" flipV="1">
            <a:off x="8397322" y="4346605"/>
            <a:ext cx="292548" cy="36256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418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29" grpId="0"/>
      <p:bldP spid="30" grpId="0"/>
      <p:bldP spid="66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5">
            <a:extLst>
              <a:ext uri="{FF2B5EF4-FFF2-40B4-BE49-F238E27FC236}">
                <a16:creationId xmlns:a16="http://schemas.microsoft.com/office/drawing/2014/main" id="{FB5389EE-3229-4AD9-92F9-C7A9B842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141" y="1048603"/>
            <a:ext cx="1066800" cy="602145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CÂU 1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A529BF3B-8F9E-4FC0-BC13-294473E90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931" y="1993710"/>
            <a:ext cx="5410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3200" b="0" i="1" dirty="0">
                <a:latin typeface="Times New Roman" panose="02020603050405020304" pitchFamily="18" charset="0"/>
              </a:rPr>
              <a:t>A.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Cùng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lớn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vật</a:t>
            </a:r>
            <a:endParaRPr lang="en-US" altLang="vi-VN" sz="3200" b="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3200" b="0" i="1" dirty="0">
                <a:latin typeface="Times New Roman" panose="02020603050405020304" pitchFamily="18" charset="0"/>
              </a:rPr>
              <a:t>B.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Cùng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nhỏ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vật</a:t>
            </a:r>
            <a:endParaRPr lang="en-US" altLang="vi-VN" sz="3200" b="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3200" b="0" i="1" dirty="0">
                <a:latin typeface="Times New Roman" panose="02020603050405020304" pitchFamily="18" charset="0"/>
              </a:rPr>
              <a:t>C.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Ngược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lớn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vật</a:t>
            </a:r>
            <a:endParaRPr lang="en-US" altLang="vi-VN" sz="3200" b="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3200" b="0" i="1" dirty="0">
                <a:latin typeface="Times New Roman" panose="02020603050405020304" pitchFamily="18" charset="0"/>
              </a:rPr>
              <a:t>D.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Ngược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chiều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,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nhỏ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3200" b="0" i="1" dirty="0">
                <a:latin typeface="Times New Roman" panose="02020603050405020304" pitchFamily="18" charset="0"/>
              </a:rPr>
              <a:t> </a:t>
            </a:r>
            <a:r>
              <a:rPr lang="en-US" altLang="vi-VN" sz="3200" b="0" i="1" dirty="0" err="1">
                <a:latin typeface="Times New Roman" panose="02020603050405020304" pitchFamily="18" charset="0"/>
              </a:rPr>
              <a:t>vật</a:t>
            </a:r>
            <a:endParaRPr lang="en-US" altLang="vi-VN" sz="3200" b="0" i="1" dirty="0">
              <a:latin typeface="Times New Roman" panose="02020603050405020304" pitchFamily="18" charset="0"/>
            </a:endParaRPr>
          </a:p>
        </p:txBody>
      </p:sp>
      <p:sp>
        <p:nvSpPr>
          <p:cNvPr id="106505" name="Oval 9">
            <a:extLst>
              <a:ext uri="{FF2B5EF4-FFF2-40B4-BE49-F238E27FC236}">
                <a16:creationId xmlns:a16="http://schemas.microsoft.com/office/drawing/2014/main" id="{F219FCE0-62F9-4069-9C5C-9377B0DD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931" y="2535521"/>
            <a:ext cx="433317" cy="4669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800"/>
          </a:p>
        </p:txBody>
      </p:sp>
      <p:sp>
        <p:nvSpPr>
          <p:cNvPr id="24582" name="WordArt 7">
            <a:extLst>
              <a:ext uri="{FF2B5EF4-FFF2-40B4-BE49-F238E27FC236}">
                <a16:creationId xmlns:a16="http://schemas.microsoft.com/office/drawing/2014/main" id="{748ECCD0-7603-4CE3-AAF2-FED44A7E6E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152400"/>
            <a:ext cx="3886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154254C-2631-47FF-845C-070B15BE11B4}"/>
              </a:ext>
            </a:extLst>
          </p:cNvPr>
          <p:cNvSpPr txBox="1"/>
          <p:nvPr/>
        </p:nvSpPr>
        <p:spPr>
          <a:xfrm>
            <a:off x="2896168" y="1127528"/>
            <a:ext cx="7871915" cy="523220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i="1" dirty="0" err="1">
                <a:latin typeface="Times New Roman" panose="02020603050405020304" pitchFamily="18" charset="0"/>
              </a:rPr>
              <a:t>Ảnh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thấu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kính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phân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kì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tính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chất</a:t>
            </a:r>
            <a:r>
              <a:rPr lang="en-US" altLang="vi-VN" sz="2800" i="1" dirty="0"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2800" i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0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5">
            <a:extLst>
              <a:ext uri="{FF2B5EF4-FFF2-40B4-BE49-F238E27FC236}">
                <a16:creationId xmlns:a16="http://schemas.microsoft.com/office/drawing/2014/main" id="{FB5389EE-3229-4AD9-92F9-C7A9B842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413" y="933735"/>
            <a:ext cx="1066800" cy="6903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CÂU 2</a:t>
            </a:r>
          </a:p>
        </p:txBody>
      </p:sp>
      <p:sp>
        <p:nvSpPr>
          <p:cNvPr id="106505" name="Oval 9">
            <a:extLst>
              <a:ext uri="{FF2B5EF4-FFF2-40B4-BE49-F238E27FC236}">
                <a16:creationId xmlns:a16="http://schemas.microsoft.com/office/drawing/2014/main" id="{F219FCE0-62F9-4069-9C5C-9377B0DD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938" y="2358842"/>
            <a:ext cx="433317" cy="4669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800"/>
          </a:p>
        </p:txBody>
      </p:sp>
      <p:sp>
        <p:nvSpPr>
          <p:cNvPr id="24582" name="WordArt 7">
            <a:extLst>
              <a:ext uri="{FF2B5EF4-FFF2-40B4-BE49-F238E27FC236}">
                <a16:creationId xmlns:a16="http://schemas.microsoft.com/office/drawing/2014/main" id="{748ECCD0-7603-4CE3-AAF2-FED44A7E6E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152400"/>
            <a:ext cx="3886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E16584A-ADDA-40DF-BDDB-16133E8CCC8F}"/>
              </a:ext>
            </a:extLst>
          </p:cNvPr>
          <p:cNvSpPr txBox="1"/>
          <p:nvPr/>
        </p:nvSpPr>
        <p:spPr>
          <a:xfrm>
            <a:off x="2350289" y="2296254"/>
            <a:ext cx="6093724" cy="2265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600"/>
              </a:spcBef>
              <a:buAutoNum type="alphaUcPeriod"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       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AutoNum type="alphaUcPeriod"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AutoNum type="alphaUcPeriod"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                           </a:t>
            </a:r>
            <a:endParaRPr lang="en-US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buAutoNum type="alphaUcPeriod"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i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100B3E7-AB52-493F-8B46-89C203BBE29D}"/>
              </a:ext>
            </a:extLst>
          </p:cNvPr>
          <p:cNvSpPr txBox="1"/>
          <p:nvPr/>
        </p:nvSpPr>
        <p:spPr>
          <a:xfrm>
            <a:off x="2392938" y="955569"/>
            <a:ext cx="9042750" cy="1043619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i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5">
            <a:extLst>
              <a:ext uri="{FF2B5EF4-FFF2-40B4-BE49-F238E27FC236}">
                <a16:creationId xmlns:a16="http://schemas.microsoft.com/office/drawing/2014/main" id="{FB5389EE-3229-4AD9-92F9-C7A9B8424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470" y="857533"/>
            <a:ext cx="1066800" cy="806355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CÂU 3</a:t>
            </a:r>
          </a:p>
        </p:txBody>
      </p:sp>
      <p:sp>
        <p:nvSpPr>
          <p:cNvPr id="106505" name="Oval 9">
            <a:extLst>
              <a:ext uri="{FF2B5EF4-FFF2-40B4-BE49-F238E27FC236}">
                <a16:creationId xmlns:a16="http://schemas.microsoft.com/office/drawing/2014/main" id="{F219FCE0-62F9-4069-9C5C-9377B0DD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409" y="3827461"/>
            <a:ext cx="433317" cy="4669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800"/>
          </a:p>
        </p:txBody>
      </p:sp>
      <p:sp>
        <p:nvSpPr>
          <p:cNvPr id="24582" name="WordArt 7">
            <a:extLst>
              <a:ext uri="{FF2B5EF4-FFF2-40B4-BE49-F238E27FC236}">
                <a16:creationId xmlns:a16="http://schemas.microsoft.com/office/drawing/2014/main" id="{748ECCD0-7603-4CE3-AAF2-FED44A7E6E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152400"/>
            <a:ext cx="3886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21B9C59-4412-41B9-84F5-615703D0218B}"/>
              </a:ext>
            </a:extLst>
          </p:cNvPr>
          <p:cNvSpPr txBox="1"/>
          <p:nvPr/>
        </p:nvSpPr>
        <p:spPr>
          <a:xfrm>
            <a:off x="3374409" y="2641977"/>
            <a:ext cx="6093724" cy="283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Bef>
                <a:spcPts val="600"/>
              </a:spcBef>
              <a:buAutoNum type="alphaUcPeriod"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A’B’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ảo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15000"/>
              </a:lnSpc>
              <a:spcBef>
                <a:spcPts val="600"/>
              </a:spcBef>
              <a:buAutoNum type="alphaUcPeriod"/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A’B’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15000"/>
              </a:lnSpc>
              <a:spcBef>
                <a:spcPts val="600"/>
              </a:spcBef>
              <a:buAutoNum type="alphaUcPeriod"/>
            </a:pP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15000"/>
              </a:lnSpc>
              <a:spcBef>
                <a:spcPts val="600"/>
              </a:spcBef>
              <a:buAutoNum type="alphaUcPeriod"/>
            </a:pP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600"/>
              </a:spcBef>
            </a:pPr>
            <a:endParaRPr lang="vi-VN" sz="2800" i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81D0F4B-2BAE-44D4-A8EE-9EC406A9D627}"/>
              </a:ext>
            </a:extLst>
          </p:cNvPr>
          <p:cNvSpPr txBox="1"/>
          <p:nvPr/>
        </p:nvSpPr>
        <p:spPr>
          <a:xfrm>
            <a:off x="2365642" y="970519"/>
            <a:ext cx="9002943" cy="1539139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AB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A’B’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800" i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bang">
            <a:extLst>
              <a:ext uri="{FF2B5EF4-FFF2-40B4-BE49-F238E27FC236}">
                <a16:creationId xmlns:a16="http://schemas.microsoft.com/office/drawing/2014/main" id="{CD286896-DEA8-4DD5-B9F9-8683F92C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3BC3A9FB-5525-4E09-94C6-41542BF2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19200"/>
            <a:ext cx="5257800" cy="57943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72A46EC1-9E49-4F0B-96B7-EFFBAC278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321" y="2266215"/>
            <a:ext cx="7375358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SBT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E726E37-70E3-4E29-AC88-7193D95D1D5A}"/>
              </a:ext>
            </a:extLst>
          </p:cNvPr>
          <p:cNvSpPr/>
          <p:nvPr/>
        </p:nvSpPr>
        <p:spPr>
          <a:xfrm>
            <a:off x="243385" y="650666"/>
            <a:ext cx="12014579" cy="5750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AB6AC29-E3EB-4356-8829-061655DC1B12}"/>
              </a:ext>
            </a:extLst>
          </p:cNvPr>
          <p:cNvSpPr/>
          <p:nvPr/>
        </p:nvSpPr>
        <p:spPr>
          <a:xfrm>
            <a:off x="2833774" y="10180"/>
            <a:ext cx="797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THẤU KÍNH PHÂN KÌ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9D571DD-304E-4010-BA1F-B894E5AA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0" y="1198340"/>
            <a:ext cx="4603417" cy="410595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82268AF-A1A5-4188-ABC5-8C2761FDE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315"/>
          <a:stretch/>
        </p:blipFill>
        <p:spPr>
          <a:xfrm>
            <a:off x="6184711" y="1198340"/>
            <a:ext cx="5763904" cy="41318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34E1D49-9A14-486E-BF0C-D3647F0A5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2" b="20207"/>
          <a:stretch/>
        </p:blipFill>
        <p:spPr>
          <a:xfrm>
            <a:off x="6195869" y="1198340"/>
            <a:ext cx="2143125" cy="1542197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12F83A02-8BE4-4581-B381-EFFCF31D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922" y="5622559"/>
            <a:ext cx="1836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BA31F3CA-E1B4-486F-8C09-6F5D86B0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32" y="5356046"/>
            <a:ext cx="39132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FA09623-015D-49B5-A4A1-5D3100981EF8}"/>
              </a:ext>
            </a:extLst>
          </p:cNvPr>
          <p:cNvSpPr/>
          <p:nvPr/>
        </p:nvSpPr>
        <p:spPr>
          <a:xfrm>
            <a:off x="1619854" y="1874459"/>
            <a:ext cx="9337183" cy="4516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6517C50-CDD4-4621-B988-BA8B0B44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1" y="2081969"/>
            <a:ext cx="4219707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D48973D4-25CD-4480-AE22-8DF5FBB63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744" y="2081969"/>
            <a:ext cx="3996793" cy="39967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05BC5E-6B79-4289-9671-70B50DD453A6}"/>
              </a:ext>
            </a:extLst>
          </p:cNvPr>
          <p:cNvSpPr/>
          <p:nvPr/>
        </p:nvSpPr>
        <p:spPr>
          <a:xfrm>
            <a:off x="354842" y="551020"/>
            <a:ext cx="116278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Tiết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51-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Bài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45:  </a:t>
            </a:r>
          </a:p>
          <a:p>
            <a:pPr algn="ctr" eaLnBrk="1" hangingPunct="1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ẢNH CỦA VẬT TẠO BỞI THẤU KÍNH PHÂN KÌ</a:t>
            </a:r>
          </a:p>
        </p:txBody>
      </p:sp>
    </p:spTree>
    <p:extLst>
      <p:ext uri="{BB962C8B-B14F-4D97-AF65-F5344CB8AC3E}">
        <p14:creationId xmlns:p14="http://schemas.microsoft.com/office/powerpoint/2010/main" val="26837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4" y="0"/>
            <a:ext cx="10945969" cy="14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1" i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8CDAC9D0-5D46-46CC-8731-8B796D9489FB}"/>
              </a:ext>
            </a:extLst>
          </p:cNvPr>
          <p:cNvGrpSpPr/>
          <p:nvPr/>
        </p:nvGrpSpPr>
        <p:grpSpPr>
          <a:xfrm>
            <a:off x="1364776" y="1157064"/>
            <a:ext cx="8019197" cy="5257384"/>
            <a:chOff x="3418764" y="1402724"/>
            <a:chExt cx="6019800" cy="4052552"/>
          </a:xfrm>
        </p:grpSpPr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158527E2-83B6-4700-AAD0-A801DD60A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8928"/>
            <a:stretch>
              <a:fillRect/>
            </a:stretch>
          </p:blipFill>
          <p:spPr bwMode="auto">
            <a:xfrm>
              <a:off x="3418764" y="1402724"/>
              <a:ext cx="6019800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ED2C81F7-FD93-4CF0-A232-5B27091D7D86}"/>
                </a:ext>
              </a:extLst>
            </p:cNvPr>
            <p:cNvSpPr txBox="1"/>
            <p:nvPr/>
          </p:nvSpPr>
          <p:spPr>
            <a:xfrm>
              <a:off x="5745478" y="4993611"/>
              <a:ext cx="18424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altLang="vi-VN" sz="2400" i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vi-VN" sz="2400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43.2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34D3272-DE21-4F3B-9498-6D354A12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120" y="876051"/>
            <a:ext cx="8458200" cy="480060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38595" name="Line 3">
            <a:extLst>
              <a:ext uri="{FF2B5EF4-FFF2-40B4-BE49-F238E27FC236}">
                <a16:creationId xmlns:a16="http://schemas.microsoft.com/office/drawing/2014/main" id="{6116B416-16F7-4299-B58B-BC4B2E425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914400"/>
            <a:ext cx="0" cy="47622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6" name="Line 4">
            <a:extLst>
              <a:ext uri="{FF2B5EF4-FFF2-40B4-BE49-F238E27FC236}">
                <a16:creationId xmlns:a16="http://schemas.microsoft.com/office/drawing/2014/main" id="{E7BF9D6D-A072-490E-AC44-1D8171586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914400"/>
            <a:ext cx="0" cy="47622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7" name="Line 5">
            <a:extLst>
              <a:ext uri="{FF2B5EF4-FFF2-40B4-BE49-F238E27FC236}">
                <a16:creationId xmlns:a16="http://schemas.microsoft.com/office/drawing/2014/main" id="{1A47E063-7D92-4219-84BE-2B6F7FAE0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914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8" name="Line 6">
            <a:extLst>
              <a:ext uri="{FF2B5EF4-FFF2-40B4-BE49-F238E27FC236}">
                <a16:creationId xmlns:a16="http://schemas.microsoft.com/office/drawing/2014/main" id="{C198CEEE-68F7-42C1-AC93-9717E3D22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914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9" name="Line 7">
            <a:extLst>
              <a:ext uri="{FF2B5EF4-FFF2-40B4-BE49-F238E27FC236}">
                <a16:creationId xmlns:a16="http://schemas.microsoft.com/office/drawing/2014/main" id="{09D6A735-B57C-4932-87BC-5DC44878C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0" name="Line 8">
            <a:extLst>
              <a:ext uri="{FF2B5EF4-FFF2-40B4-BE49-F238E27FC236}">
                <a16:creationId xmlns:a16="http://schemas.microsoft.com/office/drawing/2014/main" id="{E84EEC48-1674-4AFB-AB39-BA0524ACC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581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1" name="Line 9">
            <a:extLst>
              <a:ext uri="{FF2B5EF4-FFF2-40B4-BE49-F238E27FC236}">
                <a16:creationId xmlns:a16="http://schemas.microsoft.com/office/drawing/2014/main" id="{47CB41E3-F5DC-4C0F-BB23-646BE1A26F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572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2" name="Line 10">
            <a:extLst>
              <a:ext uri="{FF2B5EF4-FFF2-40B4-BE49-F238E27FC236}">
                <a16:creationId xmlns:a16="http://schemas.microsoft.com/office/drawing/2014/main" id="{EC279B28-405B-48CC-BD4D-5F18E3B5D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38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3" name="Line 11">
            <a:extLst>
              <a:ext uri="{FF2B5EF4-FFF2-40B4-BE49-F238E27FC236}">
                <a16:creationId xmlns:a16="http://schemas.microsoft.com/office/drawing/2014/main" id="{B9765B60-31E0-4D6E-A182-7A31246C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914400"/>
            <a:ext cx="2286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6" name="Text Box 14">
            <a:extLst>
              <a:ext uri="{FF2B5EF4-FFF2-40B4-BE49-F238E27FC236}">
                <a16:creationId xmlns:a16="http://schemas.microsoft.com/office/drawing/2014/main" id="{63EF6475-B937-4FB2-8BB4-99500562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9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Kết quả</a:t>
            </a:r>
          </a:p>
        </p:txBody>
      </p:sp>
      <p:sp>
        <p:nvSpPr>
          <p:cNvPr id="238607" name="Text Box 15">
            <a:extLst>
              <a:ext uri="{FF2B5EF4-FFF2-40B4-BE49-F238E27FC236}">
                <a16:creationId xmlns:a16="http://schemas.microsoft.com/office/drawing/2014/main" id="{F5B2CD66-F659-487F-AD1B-F0A38C60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Lần TN</a:t>
            </a:r>
          </a:p>
        </p:txBody>
      </p:sp>
      <p:sp>
        <p:nvSpPr>
          <p:cNvPr id="238608" name="Text Box 16">
            <a:extLst>
              <a:ext uri="{FF2B5EF4-FFF2-40B4-BE49-F238E27FC236}">
                <a16:creationId xmlns:a16="http://schemas.microsoft.com/office/drawing/2014/main" id="{0F5BF55D-1A4C-407D-AAB7-B3E68A8C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129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TKPK</a:t>
            </a:r>
          </a:p>
        </p:txBody>
      </p:sp>
      <p:sp>
        <p:nvSpPr>
          <p:cNvPr id="238609" name="Text Box 17">
            <a:extLst>
              <a:ext uri="{FF2B5EF4-FFF2-40B4-BE49-F238E27FC236}">
                <a16:creationId xmlns:a16="http://schemas.microsoft.com/office/drawing/2014/main" id="{AA7FF1A0-D07B-49F8-BA56-2E5E571A9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066801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Thật hay        ảo ?</a:t>
            </a:r>
          </a:p>
        </p:txBody>
      </p:sp>
      <p:sp>
        <p:nvSpPr>
          <p:cNvPr id="238610" name="Text Box 18">
            <a:extLst>
              <a:ext uri="{FF2B5EF4-FFF2-40B4-BE49-F238E27FC236}">
                <a16:creationId xmlns:a16="http://schemas.microsoft.com/office/drawing/2014/main" id="{D54448CE-6F8B-4AD6-9E13-AE898D870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167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Cùng chiều hay ngược chiều so với vật ?</a:t>
            </a:r>
          </a:p>
        </p:txBody>
      </p:sp>
      <p:sp>
        <p:nvSpPr>
          <p:cNvPr id="238611" name="Text Box 19">
            <a:extLst>
              <a:ext uri="{FF2B5EF4-FFF2-40B4-BE49-F238E27FC236}">
                <a16:creationId xmlns:a16="http://schemas.microsoft.com/office/drawing/2014/main" id="{0080EBB8-1D11-4F5D-A5A8-BBD4784D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143001"/>
            <a:ext cx="137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Lớn hơn hay nhỏ hơn vật ?</a:t>
            </a:r>
          </a:p>
        </p:txBody>
      </p:sp>
      <p:sp>
        <p:nvSpPr>
          <p:cNvPr id="238614" name="Text Box 22">
            <a:extLst>
              <a:ext uri="{FF2B5EF4-FFF2-40B4-BE49-F238E27FC236}">
                <a16:creationId xmlns:a16="http://schemas.microsoft.com/office/drawing/2014/main" id="{392574D3-80E3-407C-8D30-FDF3F33D9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9365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d &gt; 2f</a:t>
            </a:r>
          </a:p>
        </p:txBody>
      </p:sp>
      <p:sp>
        <p:nvSpPr>
          <p:cNvPr id="238618" name="Text Box 26">
            <a:extLst>
              <a:ext uri="{FF2B5EF4-FFF2-40B4-BE49-F238E27FC236}">
                <a16:creationId xmlns:a16="http://schemas.microsoft.com/office/drawing/2014/main" id="{AEEFA3E0-565B-4F1C-A4DD-AEAFED47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133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f &lt; d&lt; 2f</a:t>
            </a:r>
          </a:p>
        </p:txBody>
      </p:sp>
      <p:sp>
        <p:nvSpPr>
          <p:cNvPr id="238622" name="Text Box 30">
            <a:extLst>
              <a:ext uri="{FF2B5EF4-FFF2-40B4-BE49-F238E27FC236}">
                <a16:creationId xmlns:a16="http://schemas.microsoft.com/office/drawing/2014/main" id="{5321F9C7-2693-4E66-AD5E-DE2E2B8C8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96904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d &lt; f</a:t>
            </a:r>
          </a:p>
        </p:txBody>
      </p:sp>
      <p:sp>
        <p:nvSpPr>
          <p:cNvPr id="238626" name="Text Box 34">
            <a:extLst>
              <a:ext uri="{FF2B5EF4-FFF2-40B4-BE49-F238E27FC236}">
                <a16:creationId xmlns:a16="http://schemas.microsoft.com/office/drawing/2014/main" id="{69205A3B-79AE-4E9D-AAF2-24416CAB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8956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2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8627" name="Text Box 35">
            <a:extLst>
              <a:ext uri="{FF2B5EF4-FFF2-40B4-BE49-F238E27FC236}">
                <a16:creationId xmlns:a16="http://schemas.microsoft.com/office/drawing/2014/main" id="{7A147653-7FA8-4A49-8922-7D017475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862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8628" name="Text Box 36">
            <a:extLst>
              <a:ext uri="{FF2B5EF4-FFF2-40B4-BE49-F238E27FC236}">
                <a16:creationId xmlns:a16="http://schemas.microsoft.com/office/drawing/2014/main" id="{44CC391F-B01D-4DD7-B902-000DAE0F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768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2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8630" name="Text Box 38">
            <a:extLst>
              <a:ext uri="{FF2B5EF4-FFF2-40B4-BE49-F238E27FC236}">
                <a16:creationId xmlns:a16="http://schemas.microsoft.com/office/drawing/2014/main" id="{B80AC6C0-391E-480E-880D-949BD4CB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Bảng</a:t>
            </a:r>
            <a:r>
              <a:rPr lang="en-US" altLang="vi-VN" sz="2400" b="1" dirty="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38631" name="Text Box 39">
            <a:extLst>
              <a:ext uri="{FF2B5EF4-FFF2-40B4-BE49-F238E27FC236}">
                <a16:creationId xmlns:a16="http://schemas.microsoft.com/office/drawing/2014/main" id="{067314E5-76A2-4C10-BEAA-D7E699C7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34" y="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364332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 descr="Cork">
            <a:extLst>
              <a:ext uri="{FF2B5EF4-FFF2-40B4-BE49-F238E27FC236}">
                <a16:creationId xmlns:a16="http://schemas.microsoft.com/office/drawing/2014/main" id="{AC4D7172-E202-42FE-91E1-55512F430D1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4297893"/>
            <a:ext cx="12192000" cy="797631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6148" name="Line 8">
            <a:extLst>
              <a:ext uri="{FF2B5EF4-FFF2-40B4-BE49-F238E27FC236}">
                <a16:creationId xmlns:a16="http://schemas.microsoft.com/office/drawing/2014/main" id="{ADC61670-C264-4E72-893F-B76DE6BD1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5900" y="3791560"/>
            <a:ext cx="0" cy="435071"/>
          </a:xfrm>
          <a:prstGeom prst="line">
            <a:avLst/>
          </a:prstGeom>
          <a:noFill/>
          <a:ln w="76200" algn="ctr">
            <a:solidFill>
              <a:srgbClr val="800000"/>
            </a:solidFill>
            <a:round/>
            <a:headEnd/>
            <a:tailEnd type="diamond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6930" tIns="53465" rIns="106930" bIns="53465"/>
          <a:lstStyle/>
          <a:p>
            <a:pPr>
              <a:defRPr/>
            </a:pPr>
            <a:endParaRPr lang="en-US" sz="1418">
              <a:latin typeface="Arial" charset="0"/>
              <a:cs typeface="Arial" charset="0"/>
            </a:endParaRPr>
          </a:p>
        </p:txBody>
      </p:sp>
      <p:sp>
        <p:nvSpPr>
          <p:cNvPr id="10245" name="Line 27">
            <a:extLst>
              <a:ext uri="{FF2B5EF4-FFF2-40B4-BE49-F238E27FC236}">
                <a16:creationId xmlns:a16="http://schemas.microsoft.com/office/drawing/2014/main" id="{21FCD759-79A3-4458-87B4-87824775D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417" y="5168036"/>
            <a:ext cx="1726534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sp>
        <p:nvSpPr>
          <p:cNvPr id="10246" name="Text Box 29">
            <a:extLst>
              <a:ext uri="{FF2B5EF4-FFF2-40B4-BE49-F238E27FC236}">
                <a16:creationId xmlns:a16="http://schemas.microsoft.com/office/drawing/2014/main" id="{33540EF8-5EDA-4B3A-8C5A-68747CC4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784" y="5095524"/>
            <a:ext cx="382563" cy="5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35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141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30">
            <a:extLst>
              <a:ext uri="{FF2B5EF4-FFF2-40B4-BE49-F238E27FC236}">
                <a16:creationId xmlns:a16="http://schemas.microsoft.com/office/drawing/2014/main" id="{C42B20CB-DDAB-4753-907D-EB32B034E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267" y="5095524"/>
            <a:ext cx="383813" cy="5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35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248" name="Oval 8">
            <a:extLst>
              <a:ext uri="{FF2B5EF4-FFF2-40B4-BE49-F238E27FC236}">
                <a16:creationId xmlns:a16="http://schemas.microsoft.com/office/drawing/2014/main" id="{F8EB3BA0-B5B9-466C-B6B0-B110251B7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634" y="4297893"/>
            <a:ext cx="203784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id="{0422DB8E-BF91-46F5-AE1B-0BA652332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634" y="4297893"/>
            <a:ext cx="203783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578EC3BE-002F-4A2F-9B7F-C4A8387DD0CB}"/>
              </a:ext>
            </a:extLst>
          </p:cNvPr>
          <p:cNvGrpSpPr>
            <a:grpSpLocks/>
          </p:cNvGrpSpPr>
          <p:nvPr/>
        </p:nvGrpSpPr>
        <p:grpSpPr bwMode="auto">
          <a:xfrm>
            <a:off x="5384634" y="2270060"/>
            <a:ext cx="1587760" cy="2027833"/>
            <a:chOff x="4032" y="1152"/>
            <a:chExt cx="750" cy="1344"/>
          </a:xfrm>
        </p:grpSpPr>
        <p:sp>
          <p:nvSpPr>
            <p:cNvPr id="10264" name="AutoShape 6">
              <a:extLst>
                <a:ext uri="{FF2B5EF4-FFF2-40B4-BE49-F238E27FC236}">
                  <a16:creationId xmlns:a16="http://schemas.microsoft.com/office/drawing/2014/main" id="{F973C9DD-48DF-4A3F-8E4E-A6CE9E30E0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90" y="1394"/>
              <a:ext cx="1234" cy="750"/>
            </a:xfrm>
            <a:prstGeom prst="flowChartInputOutput">
              <a:avLst/>
            </a:prstGeom>
            <a:solidFill>
              <a:schemeClr val="bg1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  <p:sp>
          <p:nvSpPr>
            <p:cNvPr id="6170" name="Line 8">
              <a:extLst>
                <a:ext uri="{FF2B5EF4-FFF2-40B4-BE49-F238E27FC236}">
                  <a16:creationId xmlns:a16="http://schemas.microsoft.com/office/drawing/2014/main" id="{13E8A827-00A7-40BF-BEA4-770A6CDC5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2256"/>
              <a:ext cx="0" cy="240"/>
            </a:xfrm>
            <a:prstGeom prst="line">
              <a:avLst/>
            </a:prstGeom>
            <a:noFill/>
            <a:ln w="76200" algn="ctr">
              <a:solidFill>
                <a:srgbClr val="800000"/>
              </a:solidFill>
              <a:round/>
              <a:headEnd/>
              <a:tailEnd type="diamond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18">
                <a:latin typeface="Arial" charset="0"/>
                <a:cs typeface="Arial" charset="0"/>
              </a:endParaRPr>
            </a:p>
          </p:txBody>
        </p:sp>
      </p:grpSp>
      <p:grpSp>
        <p:nvGrpSpPr>
          <p:cNvPr id="10251" name="Group 13">
            <a:extLst>
              <a:ext uri="{FF2B5EF4-FFF2-40B4-BE49-F238E27FC236}">
                <a16:creationId xmlns:a16="http://schemas.microsoft.com/office/drawing/2014/main" id="{0B746729-AED5-48B9-9488-8F8D0079933C}"/>
              </a:ext>
            </a:extLst>
          </p:cNvPr>
          <p:cNvGrpSpPr>
            <a:grpSpLocks/>
          </p:cNvGrpSpPr>
          <p:nvPr/>
        </p:nvGrpSpPr>
        <p:grpSpPr bwMode="auto">
          <a:xfrm>
            <a:off x="4673267" y="2270060"/>
            <a:ext cx="1587760" cy="1862806"/>
            <a:chOff x="2496" y="816"/>
            <a:chExt cx="750" cy="1234"/>
          </a:xfrm>
        </p:grpSpPr>
        <p:sp>
          <p:nvSpPr>
            <p:cNvPr id="10262" name="AutoShape 6">
              <a:extLst>
                <a:ext uri="{FF2B5EF4-FFF2-40B4-BE49-F238E27FC236}">
                  <a16:creationId xmlns:a16="http://schemas.microsoft.com/office/drawing/2014/main" id="{0AF15BEC-02AF-48D2-9372-A91C9BD249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4" y="1058"/>
              <a:ext cx="1234" cy="750"/>
            </a:xfrm>
            <a:prstGeom prst="flowChartInputOutput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  <p:sp>
          <p:nvSpPr>
            <p:cNvPr id="10263" name="Oval 7">
              <a:extLst>
                <a:ext uri="{FF2B5EF4-FFF2-40B4-BE49-F238E27FC236}">
                  <a16:creationId xmlns:a16="http://schemas.microsoft.com/office/drawing/2014/main" id="{E6D6829F-D748-486C-9E09-79338A7F57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36436">
              <a:off x="2736" y="1152"/>
              <a:ext cx="272" cy="61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</p:grpSp>
      <p:sp>
        <p:nvSpPr>
          <p:cNvPr id="10252" name="Line 27">
            <a:extLst>
              <a:ext uri="{FF2B5EF4-FFF2-40B4-BE49-F238E27FC236}">
                <a16:creationId xmlns:a16="http://schemas.microsoft.com/office/drawing/2014/main" id="{08F71BE5-A4EC-474B-BC74-8E07FEA30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634" y="5168036"/>
            <a:ext cx="1727783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grpSp>
        <p:nvGrpSpPr>
          <p:cNvPr id="10253" name="Group 17">
            <a:extLst>
              <a:ext uri="{FF2B5EF4-FFF2-40B4-BE49-F238E27FC236}">
                <a16:creationId xmlns:a16="http://schemas.microsoft.com/office/drawing/2014/main" id="{53519A49-B5B7-4BC5-BE08-15BB73A711CD}"/>
              </a:ext>
            </a:extLst>
          </p:cNvPr>
          <p:cNvGrpSpPr>
            <a:grpSpLocks/>
          </p:cNvGrpSpPr>
          <p:nvPr/>
        </p:nvGrpSpPr>
        <p:grpSpPr bwMode="auto">
          <a:xfrm>
            <a:off x="0" y="2487596"/>
            <a:ext cx="610100" cy="1919064"/>
            <a:chOff x="1536" y="1536"/>
            <a:chExt cx="288" cy="1272"/>
          </a:xfrm>
        </p:grpSpPr>
        <p:grpSp>
          <p:nvGrpSpPr>
            <p:cNvPr id="10257" name="Group 18">
              <a:extLst>
                <a:ext uri="{FF2B5EF4-FFF2-40B4-BE49-F238E27FC236}">
                  <a16:creationId xmlns:a16="http://schemas.microsoft.com/office/drawing/2014/main" id="{BDF746A3-53E5-405B-8A62-32B28B9C9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1968"/>
              <a:ext cx="288" cy="840"/>
              <a:chOff x="240" y="2304"/>
              <a:chExt cx="288" cy="600"/>
            </a:xfrm>
          </p:grpSpPr>
          <p:sp>
            <p:nvSpPr>
              <p:cNvPr id="10260" name="Oval 19">
                <a:extLst>
                  <a:ext uri="{FF2B5EF4-FFF2-40B4-BE49-F238E27FC236}">
                    <a16:creationId xmlns:a16="http://schemas.microsoft.com/office/drawing/2014/main" id="{D3702870-ED40-4BE5-A534-B5CA813D8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288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18"/>
              </a:p>
            </p:txBody>
          </p:sp>
          <p:sp>
            <p:nvSpPr>
              <p:cNvPr id="10261" name="AutoShape 20">
                <a:extLst>
                  <a:ext uri="{FF2B5EF4-FFF2-40B4-BE49-F238E27FC236}">
                    <a16:creationId xmlns:a16="http://schemas.microsoft.com/office/drawing/2014/main" id="{677E8C02-DDE8-4F4B-8B63-497862A20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20" y="2496"/>
                <a:ext cx="528" cy="288"/>
              </a:xfrm>
              <a:prstGeom prst="flowChartOnlineStorag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18"/>
              </a:p>
            </p:txBody>
          </p:sp>
        </p:grpSp>
        <p:sp>
          <p:nvSpPr>
            <p:cNvPr id="10258" name="Line 21">
              <a:extLst>
                <a:ext uri="{FF2B5EF4-FFF2-40B4-BE49-F238E27FC236}">
                  <a16:creationId xmlns:a16="http://schemas.microsoft.com/office/drawing/2014/main" id="{05455D96-A6B3-4000-AA08-0B791199E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16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10259" name="Freeform 14">
              <a:extLst>
                <a:ext uri="{FF2B5EF4-FFF2-40B4-BE49-F238E27FC236}">
                  <a16:creationId xmlns:a16="http://schemas.microsoft.com/office/drawing/2014/main" id="{377DDD6E-512B-4B50-9B1F-14ECBCCEB495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413" y="1707"/>
              <a:ext cx="533" cy="19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1418"/>
            </a:p>
          </p:txBody>
        </p:sp>
      </p:grpSp>
      <p:sp>
        <p:nvSpPr>
          <p:cNvPr id="10254" name="Oval 23">
            <a:extLst>
              <a:ext uri="{FF2B5EF4-FFF2-40B4-BE49-F238E27FC236}">
                <a16:creationId xmlns:a16="http://schemas.microsoft.com/office/drawing/2014/main" id="{0CD61AA7-A7CD-4709-BAA7-C4AE57A9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418" y="4297893"/>
            <a:ext cx="202533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D4092D2B-1812-4C54-A7CE-D4299C619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66" y="357373"/>
            <a:ext cx="8937959" cy="646331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dirty="0">
                <a:solidFill>
                  <a:schemeClr val="tx2"/>
                </a:solidFill>
                <a:latin typeface="VNI-Times" pitchFamily="2" charset="0"/>
              </a:rPr>
              <a:t>*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Vật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cách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thấu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kính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một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khoảng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: d &gt; 2f</a:t>
            </a:r>
            <a:r>
              <a:rPr lang="en-US" altLang="vi-VN" sz="3600" dirty="0">
                <a:solidFill>
                  <a:schemeClr val="tx2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1A94A06F-3BD7-4A9A-BE01-4BFBA1E8F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174" y="5343157"/>
            <a:ext cx="7621577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0C1C1786-B032-46A9-A3E8-A1E611D0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174" y="5819303"/>
            <a:ext cx="7341814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9" name="Group 50">
            <a:extLst>
              <a:ext uri="{FF2B5EF4-FFF2-40B4-BE49-F238E27FC236}">
                <a16:creationId xmlns:a16="http://schemas.microsoft.com/office/drawing/2014/main" id="{6D75BA63-2C2A-438E-8761-5E027445BB54}"/>
              </a:ext>
            </a:extLst>
          </p:cNvPr>
          <p:cNvGrpSpPr>
            <a:grpSpLocks/>
          </p:cNvGrpSpPr>
          <p:nvPr/>
        </p:nvGrpSpPr>
        <p:grpSpPr bwMode="auto">
          <a:xfrm rot="9949134">
            <a:off x="10449627" y="2179021"/>
            <a:ext cx="915150" cy="578845"/>
            <a:chOff x="384" y="2592"/>
            <a:chExt cx="384" cy="384"/>
          </a:xfrm>
        </p:grpSpPr>
        <p:sp>
          <p:nvSpPr>
            <p:cNvPr id="30" name="Oval 51">
              <a:extLst>
                <a:ext uri="{FF2B5EF4-FFF2-40B4-BE49-F238E27FC236}">
                  <a16:creationId xmlns:a16="http://schemas.microsoft.com/office/drawing/2014/main" id="{73EAA75B-21A3-4648-B11D-F00A17533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78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18"/>
            </a:p>
          </p:txBody>
        </p:sp>
        <p:sp>
          <p:nvSpPr>
            <p:cNvPr id="31" name="Line 52">
              <a:extLst>
                <a:ext uri="{FF2B5EF4-FFF2-40B4-BE49-F238E27FC236}">
                  <a16:creationId xmlns:a16="http://schemas.microsoft.com/office/drawing/2014/main" id="{386C01ED-B11B-4D28-914A-33586306E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2592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32" name="Line 53">
              <a:extLst>
                <a:ext uri="{FF2B5EF4-FFF2-40B4-BE49-F238E27FC236}">
                  <a16:creationId xmlns:a16="http://schemas.microsoft.com/office/drawing/2014/main" id="{0BD3F95E-D6B8-42E3-9889-E8D251F86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880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</p:grpSp>
      <p:sp>
        <p:nvSpPr>
          <p:cNvPr id="36" name="Freeform 14">
            <a:extLst>
              <a:ext uri="{FF2B5EF4-FFF2-40B4-BE49-F238E27FC236}">
                <a16:creationId xmlns:a16="http://schemas.microsoft.com/office/drawing/2014/main" id="{F5CFEC64-D522-49BF-B1E5-C21FF0D385F1}"/>
              </a:ext>
            </a:extLst>
          </p:cNvPr>
          <p:cNvSpPr>
            <a:spLocks noChangeAspect="1"/>
          </p:cNvSpPr>
          <p:nvPr/>
        </p:nvSpPr>
        <p:spPr bwMode="auto">
          <a:xfrm rot="5700000">
            <a:off x="4012638" y="3556391"/>
            <a:ext cx="376881" cy="125274"/>
          </a:xfrm>
          <a:custGeom>
            <a:avLst/>
            <a:gdLst>
              <a:gd name="T0" fmla="*/ 0 w 8000"/>
              <a:gd name="T1" fmla="*/ 0 h 3154"/>
              <a:gd name="T2" fmla="*/ 0 w 8000"/>
              <a:gd name="T3" fmla="*/ 0 h 3154"/>
              <a:gd name="T4" fmla="*/ 0 w 8000"/>
              <a:gd name="T5" fmla="*/ 0 h 3154"/>
              <a:gd name="T6" fmla="*/ 0 w 8000"/>
              <a:gd name="T7" fmla="*/ 0 h 3154"/>
              <a:gd name="T8" fmla="*/ 0 w 8000"/>
              <a:gd name="T9" fmla="*/ 0 h 3154"/>
              <a:gd name="T10" fmla="*/ 0 w 8000"/>
              <a:gd name="T11" fmla="*/ 0 h 3154"/>
              <a:gd name="T12" fmla="*/ 0 w 8000"/>
              <a:gd name="T13" fmla="*/ 0 h 3154"/>
              <a:gd name="T14" fmla="*/ 0 w 8000"/>
              <a:gd name="T15" fmla="*/ 0 h 3154"/>
              <a:gd name="T16" fmla="*/ 0 w 8000"/>
              <a:gd name="T17" fmla="*/ 0 h 3154"/>
              <a:gd name="T18" fmla="*/ 0 w 8000"/>
              <a:gd name="T19" fmla="*/ 0 h 3154"/>
              <a:gd name="T20" fmla="*/ 0 w 8000"/>
              <a:gd name="T21" fmla="*/ 0 h 3154"/>
              <a:gd name="T22" fmla="*/ 0 w 8000"/>
              <a:gd name="T23" fmla="*/ 0 h 3154"/>
              <a:gd name="T24" fmla="*/ 0 w 8000"/>
              <a:gd name="T25" fmla="*/ 0 h 3154"/>
              <a:gd name="T26" fmla="*/ 0 w 8000"/>
              <a:gd name="T27" fmla="*/ 0 h 3154"/>
              <a:gd name="T28" fmla="*/ 0 w 8000"/>
              <a:gd name="T29" fmla="*/ 0 h 3154"/>
              <a:gd name="T30" fmla="*/ 0 w 8000"/>
              <a:gd name="T31" fmla="*/ 0 h 3154"/>
              <a:gd name="T32" fmla="*/ 0 w 8000"/>
              <a:gd name="T33" fmla="*/ 0 h 3154"/>
              <a:gd name="T34" fmla="*/ 0 w 8000"/>
              <a:gd name="T35" fmla="*/ 0 h 3154"/>
              <a:gd name="T36" fmla="*/ 0 w 8000"/>
              <a:gd name="T37" fmla="*/ 0 h 3154"/>
              <a:gd name="T38" fmla="*/ 0 w 8000"/>
              <a:gd name="T39" fmla="*/ 0 h 3154"/>
              <a:gd name="T40" fmla="*/ 0 w 8000"/>
              <a:gd name="T41" fmla="*/ 0 h 31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000"/>
              <a:gd name="T64" fmla="*/ 0 h 3154"/>
              <a:gd name="T65" fmla="*/ 8000 w 8000"/>
              <a:gd name="T66" fmla="*/ 3154 h 31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000" h="3154">
                <a:moveTo>
                  <a:pt x="8000" y="1577"/>
                </a:moveTo>
                <a:cubicBezTo>
                  <a:pt x="8000" y="1818"/>
                  <a:pt x="7931" y="2087"/>
                  <a:pt x="7804" y="2300"/>
                </a:cubicBezTo>
                <a:cubicBezTo>
                  <a:pt x="7677" y="2513"/>
                  <a:pt x="7478" y="2717"/>
                  <a:pt x="7236" y="2853"/>
                </a:cubicBezTo>
                <a:cubicBezTo>
                  <a:pt x="6994" y="2989"/>
                  <a:pt x="6684" y="3082"/>
                  <a:pt x="6351" y="3118"/>
                </a:cubicBezTo>
                <a:cubicBezTo>
                  <a:pt x="6018" y="3154"/>
                  <a:pt x="5628" y="3128"/>
                  <a:pt x="5236" y="3071"/>
                </a:cubicBezTo>
                <a:cubicBezTo>
                  <a:pt x="4844" y="3014"/>
                  <a:pt x="4412" y="2895"/>
                  <a:pt x="4000" y="2777"/>
                </a:cubicBezTo>
                <a:cubicBezTo>
                  <a:pt x="3588" y="2659"/>
                  <a:pt x="3156" y="2499"/>
                  <a:pt x="2764" y="2366"/>
                </a:cubicBezTo>
                <a:cubicBezTo>
                  <a:pt x="2372" y="2233"/>
                  <a:pt x="1982" y="2086"/>
                  <a:pt x="1649" y="1977"/>
                </a:cubicBezTo>
                <a:cubicBezTo>
                  <a:pt x="1316" y="1868"/>
                  <a:pt x="1006" y="1776"/>
                  <a:pt x="764" y="1712"/>
                </a:cubicBezTo>
                <a:cubicBezTo>
                  <a:pt x="522" y="1648"/>
                  <a:pt x="323" y="1617"/>
                  <a:pt x="196" y="1595"/>
                </a:cubicBezTo>
                <a:cubicBezTo>
                  <a:pt x="69" y="1573"/>
                  <a:pt x="0" y="1571"/>
                  <a:pt x="0" y="1577"/>
                </a:cubicBezTo>
                <a:cubicBezTo>
                  <a:pt x="0" y="1583"/>
                  <a:pt x="69" y="1581"/>
                  <a:pt x="196" y="1559"/>
                </a:cubicBezTo>
                <a:cubicBezTo>
                  <a:pt x="323" y="1537"/>
                  <a:pt x="522" y="1506"/>
                  <a:pt x="764" y="1442"/>
                </a:cubicBezTo>
                <a:cubicBezTo>
                  <a:pt x="1006" y="1378"/>
                  <a:pt x="1316" y="1286"/>
                  <a:pt x="1649" y="1177"/>
                </a:cubicBezTo>
                <a:cubicBezTo>
                  <a:pt x="1982" y="1068"/>
                  <a:pt x="2372" y="921"/>
                  <a:pt x="2764" y="788"/>
                </a:cubicBezTo>
                <a:cubicBezTo>
                  <a:pt x="3156" y="655"/>
                  <a:pt x="3588" y="495"/>
                  <a:pt x="4000" y="377"/>
                </a:cubicBezTo>
                <a:cubicBezTo>
                  <a:pt x="4412" y="259"/>
                  <a:pt x="4844" y="140"/>
                  <a:pt x="5236" y="83"/>
                </a:cubicBezTo>
                <a:cubicBezTo>
                  <a:pt x="5628" y="26"/>
                  <a:pt x="6018" y="0"/>
                  <a:pt x="6351" y="36"/>
                </a:cubicBezTo>
                <a:cubicBezTo>
                  <a:pt x="6684" y="72"/>
                  <a:pt x="6994" y="165"/>
                  <a:pt x="7236" y="301"/>
                </a:cubicBezTo>
                <a:cubicBezTo>
                  <a:pt x="7478" y="437"/>
                  <a:pt x="7677" y="641"/>
                  <a:pt x="7804" y="854"/>
                </a:cubicBezTo>
                <a:cubicBezTo>
                  <a:pt x="7931" y="1067"/>
                  <a:pt x="8000" y="1336"/>
                  <a:pt x="8000" y="1577"/>
                </a:cubicBezTo>
                <a:close/>
              </a:path>
            </a:pathLst>
          </a:custGeom>
          <a:solidFill>
            <a:srgbClr val="FF3399"/>
          </a:solidFill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rot="10800000"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 sz="1418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C0EAB00E-601B-4893-A139-DD8641F6C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174" y="5848242"/>
            <a:ext cx="8731905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35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280ADAD3-F9D4-446F-A59D-42D299C4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29" y="5300966"/>
            <a:ext cx="9394276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8211E-6 L 0.4599 4.882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7" grpId="1"/>
      <p:bldP spid="28" grpId="0"/>
      <p:bldP spid="28" grpId="1"/>
      <p:bldP spid="36" grpId="0" animBg="1"/>
      <p:bldP spid="39" grpId="0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Cork">
            <a:extLst>
              <a:ext uri="{FF2B5EF4-FFF2-40B4-BE49-F238E27FC236}">
                <a16:creationId xmlns:a16="http://schemas.microsoft.com/office/drawing/2014/main" id="{22B9D989-1D38-4711-8DCA-9F64A93BD63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4297893"/>
            <a:ext cx="12192000" cy="797631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7172" name="Line 8">
            <a:extLst>
              <a:ext uri="{FF2B5EF4-FFF2-40B4-BE49-F238E27FC236}">
                <a16:creationId xmlns:a16="http://schemas.microsoft.com/office/drawing/2014/main" id="{FF091479-F11F-4950-B367-B6697CA912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5900" y="3791560"/>
            <a:ext cx="0" cy="435071"/>
          </a:xfrm>
          <a:prstGeom prst="line">
            <a:avLst/>
          </a:prstGeom>
          <a:noFill/>
          <a:ln w="76200" algn="ctr">
            <a:solidFill>
              <a:srgbClr val="800000"/>
            </a:solidFill>
            <a:round/>
            <a:headEnd/>
            <a:tailEnd type="diamond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6930" tIns="53465" rIns="106930" bIns="53465"/>
          <a:lstStyle/>
          <a:p>
            <a:pPr>
              <a:defRPr/>
            </a:pPr>
            <a:endParaRPr lang="en-US" sz="1418">
              <a:latin typeface="Arial" charset="0"/>
              <a:cs typeface="Arial" charset="0"/>
            </a:endParaRPr>
          </a:p>
        </p:txBody>
      </p:sp>
      <p:sp>
        <p:nvSpPr>
          <p:cNvPr id="11269" name="Line 27">
            <a:extLst>
              <a:ext uri="{FF2B5EF4-FFF2-40B4-BE49-F238E27FC236}">
                <a16:creationId xmlns:a16="http://schemas.microsoft.com/office/drawing/2014/main" id="{BD58F926-FE40-4FC4-946C-FE46B2CFC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417" y="5168036"/>
            <a:ext cx="1726534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sp>
        <p:nvSpPr>
          <p:cNvPr id="11270" name="Text Box 29">
            <a:extLst>
              <a:ext uri="{FF2B5EF4-FFF2-40B4-BE49-F238E27FC236}">
                <a16:creationId xmlns:a16="http://schemas.microsoft.com/office/drawing/2014/main" id="{BF6C145B-9C10-47A9-A458-4D3C9A66F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784" y="5095524"/>
            <a:ext cx="382563" cy="5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35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141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 Box 30">
            <a:extLst>
              <a:ext uri="{FF2B5EF4-FFF2-40B4-BE49-F238E27FC236}">
                <a16:creationId xmlns:a16="http://schemas.microsoft.com/office/drawing/2014/main" id="{09603DE8-835E-4BA7-B273-F78023A9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267" y="5095524"/>
            <a:ext cx="383813" cy="5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35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id="{5A78F2CB-2981-4DE8-9840-E5F3EFA1A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634" y="4297893"/>
            <a:ext cx="203784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id="{4000DBA0-61B3-4FC0-95A7-C757E7E7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634" y="4297893"/>
            <a:ext cx="203783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E16585C-E4CC-4472-A13C-491AB1DBB34C}"/>
              </a:ext>
            </a:extLst>
          </p:cNvPr>
          <p:cNvGrpSpPr>
            <a:grpSpLocks/>
          </p:cNvGrpSpPr>
          <p:nvPr/>
        </p:nvGrpSpPr>
        <p:grpSpPr bwMode="auto">
          <a:xfrm>
            <a:off x="5384634" y="2270060"/>
            <a:ext cx="1587760" cy="2027833"/>
            <a:chOff x="4032" y="1152"/>
            <a:chExt cx="750" cy="1344"/>
          </a:xfrm>
        </p:grpSpPr>
        <p:sp>
          <p:nvSpPr>
            <p:cNvPr id="11287" name="AutoShape 6">
              <a:extLst>
                <a:ext uri="{FF2B5EF4-FFF2-40B4-BE49-F238E27FC236}">
                  <a16:creationId xmlns:a16="http://schemas.microsoft.com/office/drawing/2014/main" id="{AB5DC17E-2348-4885-99A1-5C52138C5A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90" y="1394"/>
              <a:ext cx="1234" cy="750"/>
            </a:xfrm>
            <a:prstGeom prst="flowChartInputOutput">
              <a:avLst/>
            </a:prstGeom>
            <a:solidFill>
              <a:schemeClr val="bg1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  <p:sp>
          <p:nvSpPr>
            <p:cNvPr id="7193" name="Line 8">
              <a:extLst>
                <a:ext uri="{FF2B5EF4-FFF2-40B4-BE49-F238E27FC236}">
                  <a16:creationId xmlns:a16="http://schemas.microsoft.com/office/drawing/2014/main" id="{9B686358-D68A-4545-AD90-5E1AE8D871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2256"/>
              <a:ext cx="0" cy="240"/>
            </a:xfrm>
            <a:prstGeom prst="line">
              <a:avLst/>
            </a:prstGeom>
            <a:noFill/>
            <a:ln w="76200" algn="ctr">
              <a:solidFill>
                <a:srgbClr val="800000"/>
              </a:solidFill>
              <a:round/>
              <a:headEnd/>
              <a:tailEnd type="diamond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18">
                <a:latin typeface="Arial" charset="0"/>
                <a:cs typeface="Arial" charset="0"/>
              </a:endParaRPr>
            </a:p>
          </p:txBody>
        </p:sp>
      </p:grpSp>
      <p:grpSp>
        <p:nvGrpSpPr>
          <p:cNvPr id="11275" name="Group 13">
            <a:extLst>
              <a:ext uri="{FF2B5EF4-FFF2-40B4-BE49-F238E27FC236}">
                <a16:creationId xmlns:a16="http://schemas.microsoft.com/office/drawing/2014/main" id="{B304B7A8-D3B2-4698-981E-BE5EA67929B9}"/>
              </a:ext>
            </a:extLst>
          </p:cNvPr>
          <p:cNvGrpSpPr>
            <a:grpSpLocks/>
          </p:cNvGrpSpPr>
          <p:nvPr/>
        </p:nvGrpSpPr>
        <p:grpSpPr bwMode="auto">
          <a:xfrm>
            <a:off x="4673267" y="2270060"/>
            <a:ext cx="1587760" cy="1862806"/>
            <a:chOff x="2496" y="816"/>
            <a:chExt cx="750" cy="1234"/>
          </a:xfrm>
        </p:grpSpPr>
        <p:sp>
          <p:nvSpPr>
            <p:cNvPr id="11285" name="AutoShape 6">
              <a:extLst>
                <a:ext uri="{FF2B5EF4-FFF2-40B4-BE49-F238E27FC236}">
                  <a16:creationId xmlns:a16="http://schemas.microsoft.com/office/drawing/2014/main" id="{02088D12-E1C4-480A-982E-0E219B3487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4" y="1058"/>
              <a:ext cx="1234" cy="750"/>
            </a:xfrm>
            <a:prstGeom prst="flowChartInputOutput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  <p:sp>
          <p:nvSpPr>
            <p:cNvPr id="11286" name="Oval 7">
              <a:extLst>
                <a:ext uri="{FF2B5EF4-FFF2-40B4-BE49-F238E27FC236}">
                  <a16:creationId xmlns:a16="http://schemas.microsoft.com/office/drawing/2014/main" id="{450FC04A-2BC7-4454-B6EB-6C59DBCC1D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36436">
              <a:off x="2736" y="1152"/>
              <a:ext cx="272" cy="61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</p:grpSp>
      <p:sp>
        <p:nvSpPr>
          <p:cNvPr id="11276" name="Line 27">
            <a:extLst>
              <a:ext uri="{FF2B5EF4-FFF2-40B4-BE49-F238E27FC236}">
                <a16:creationId xmlns:a16="http://schemas.microsoft.com/office/drawing/2014/main" id="{D0F126B2-BB1E-4B04-8D50-448136081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634" y="5168036"/>
            <a:ext cx="1727783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3E8132F7-5242-4CC9-8A03-4C9DF90F16F4}"/>
              </a:ext>
            </a:extLst>
          </p:cNvPr>
          <p:cNvGrpSpPr>
            <a:grpSpLocks/>
          </p:cNvGrpSpPr>
          <p:nvPr/>
        </p:nvGrpSpPr>
        <p:grpSpPr bwMode="auto">
          <a:xfrm>
            <a:off x="0" y="2487596"/>
            <a:ext cx="610100" cy="1919064"/>
            <a:chOff x="1536" y="1536"/>
            <a:chExt cx="288" cy="1272"/>
          </a:xfrm>
        </p:grpSpPr>
        <p:grpSp>
          <p:nvGrpSpPr>
            <p:cNvPr id="11280" name="Group 18">
              <a:extLst>
                <a:ext uri="{FF2B5EF4-FFF2-40B4-BE49-F238E27FC236}">
                  <a16:creationId xmlns:a16="http://schemas.microsoft.com/office/drawing/2014/main" id="{27A8EB07-35B7-47D5-AE86-D82A4519F4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1968"/>
              <a:ext cx="288" cy="840"/>
              <a:chOff x="240" y="2304"/>
              <a:chExt cx="288" cy="600"/>
            </a:xfrm>
          </p:grpSpPr>
          <p:sp>
            <p:nvSpPr>
              <p:cNvPr id="11283" name="Oval 19">
                <a:extLst>
                  <a:ext uri="{FF2B5EF4-FFF2-40B4-BE49-F238E27FC236}">
                    <a16:creationId xmlns:a16="http://schemas.microsoft.com/office/drawing/2014/main" id="{AEBACCEE-E620-479B-BEDE-8A75814FC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288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18"/>
              </a:p>
            </p:txBody>
          </p:sp>
          <p:sp>
            <p:nvSpPr>
              <p:cNvPr id="11284" name="AutoShape 20">
                <a:extLst>
                  <a:ext uri="{FF2B5EF4-FFF2-40B4-BE49-F238E27FC236}">
                    <a16:creationId xmlns:a16="http://schemas.microsoft.com/office/drawing/2014/main" id="{09C43220-31E1-4E2D-9CF2-7E068F6E8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20" y="2496"/>
                <a:ext cx="528" cy="288"/>
              </a:xfrm>
              <a:prstGeom prst="flowChartOnlineStorag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18"/>
              </a:p>
            </p:txBody>
          </p:sp>
        </p:grpSp>
        <p:sp>
          <p:nvSpPr>
            <p:cNvPr id="11281" name="Line 21">
              <a:extLst>
                <a:ext uri="{FF2B5EF4-FFF2-40B4-BE49-F238E27FC236}">
                  <a16:creationId xmlns:a16="http://schemas.microsoft.com/office/drawing/2014/main" id="{AE92CB6B-F157-42E9-B7C6-D036E44A65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16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11282" name="Freeform 14">
              <a:extLst>
                <a:ext uri="{FF2B5EF4-FFF2-40B4-BE49-F238E27FC236}">
                  <a16:creationId xmlns:a16="http://schemas.microsoft.com/office/drawing/2014/main" id="{1AA10F37-E307-46B9-96BB-D116DE11B6B7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413" y="1707"/>
              <a:ext cx="533" cy="19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1418"/>
            </a:p>
          </p:txBody>
        </p:sp>
      </p:grpSp>
      <p:sp>
        <p:nvSpPr>
          <p:cNvPr id="11278" name="Oval 23">
            <a:extLst>
              <a:ext uri="{FF2B5EF4-FFF2-40B4-BE49-F238E27FC236}">
                <a16:creationId xmlns:a16="http://schemas.microsoft.com/office/drawing/2014/main" id="{2D4DA3A9-A45B-4F12-973E-DEAFFC76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418" y="4297893"/>
            <a:ext cx="202533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BB60016E-6F72-4F0D-8DD5-D1196B69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96" y="467702"/>
            <a:ext cx="8993607" cy="646331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dirty="0">
                <a:solidFill>
                  <a:schemeClr val="tx2"/>
                </a:solidFill>
                <a:latin typeface="VNI-Times" pitchFamily="2" charset="0"/>
              </a:rPr>
              <a:t>*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Vật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cách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thấu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kính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một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khoảng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d: f&lt;d&lt;2f </a:t>
            </a:r>
            <a:endParaRPr lang="en-US" altLang="vi-VN" sz="36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B9714D2D-2A8D-4572-B4C7-6127473E1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58" y="5473213"/>
            <a:ext cx="7621577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4E08207D-5698-486C-9093-03FC6438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58" y="6017460"/>
            <a:ext cx="7341814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C70ED1DB-FBC7-47F1-AC82-23242BDDF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977" y="6002627"/>
            <a:ext cx="8731905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35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50">
            <a:extLst>
              <a:ext uri="{FF2B5EF4-FFF2-40B4-BE49-F238E27FC236}">
                <a16:creationId xmlns:a16="http://schemas.microsoft.com/office/drawing/2014/main" id="{5596447B-BBE2-447C-A350-37A28D1DAF4B}"/>
              </a:ext>
            </a:extLst>
          </p:cNvPr>
          <p:cNvGrpSpPr>
            <a:grpSpLocks/>
          </p:cNvGrpSpPr>
          <p:nvPr/>
        </p:nvGrpSpPr>
        <p:grpSpPr bwMode="auto">
          <a:xfrm rot="9949134">
            <a:off x="10449627" y="2179021"/>
            <a:ext cx="915150" cy="578845"/>
            <a:chOff x="384" y="2592"/>
            <a:chExt cx="384" cy="384"/>
          </a:xfrm>
        </p:grpSpPr>
        <p:sp>
          <p:nvSpPr>
            <p:cNvPr id="32" name="Oval 51">
              <a:extLst>
                <a:ext uri="{FF2B5EF4-FFF2-40B4-BE49-F238E27FC236}">
                  <a16:creationId xmlns:a16="http://schemas.microsoft.com/office/drawing/2014/main" id="{7E27DAD5-3EEE-4D81-B1EA-2F8B7E492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78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18"/>
            </a:p>
          </p:txBody>
        </p:sp>
        <p:sp>
          <p:nvSpPr>
            <p:cNvPr id="33" name="Line 52">
              <a:extLst>
                <a:ext uri="{FF2B5EF4-FFF2-40B4-BE49-F238E27FC236}">
                  <a16:creationId xmlns:a16="http://schemas.microsoft.com/office/drawing/2014/main" id="{2F26B9C2-B9AE-413C-842A-8AFE30A15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2592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34" name="Line 53">
              <a:extLst>
                <a:ext uri="{FF2B5EF4-FFF2-40B4-BE49-F238E27FC236}">
                  <a16:creationId xmlns:a16="http://schemas.microsoft.com/office/drawing/2014/main" id="{7BDD0259-04ED-4FBD-9E20-68733A340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880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:a16="http://schemas.microsoft.com/office/drawing/2014/main" id="{28B06C0B-2C7F-4F4A-8954-D4CE7B33C52B}"/>
              </a:ext>
            </a:extLst>
          </p:cNvPr>
          <p:cNvGrpSpPr>
            <a:grpSpLocks/>
          </p:cNvGrpSpPr>
          <p:nvPr/>
        </p:nvGrpSpPr>
        <p:grpSpPr bwMode="auto">
          <a:xfrm>
            <a:off x="4265521" y="3091226"/>
            <a:ext cx="182380" cy="639483"/>
            <a:chOff x="1584" y="1536"/>
            <a:chExt cx="192" cy="624"/>
          </a:xfrm>
        </p:grpSpPr>
        <p:sp>
          <p:nvSpPr>
            <p:cNvPr id="37" name="Line 18">
              <a:extLst>
                <a:ext uri="{FF2B5EF4-FFF2-40B4-BE49-F238E27FC236}">
                  <a16:creationId xmlns:a16="http://schemas.microsoft.com/office/drawing/2014/main" id="{DFA3A5C7-4E37-44BA-ACCD-C4786C460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16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D715E7D1-968F-4753-831F-87760E259185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413" y="1707"/>
              <a:ext cx="533" cy="19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1418"/>
            </a:p>
          </p:txBody>
        </p:sp>
      </p:grpSp>
      <p:sp>
        <p:nvSpPr>
          <p:cNvPr id="36" name="Text Box 3">
            <a:extLst>
              <a:ext uri="{FF2B5EF4-FFF2-40B4-BE49-F238E27FC236}">
                <a16:creationId xmlns:a16="http://schemas.microsoft.com/office/drawing/2014/main" id="{E8447BA3-298F-4FEF-8730-A9043776F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58" y="5486602"/>
            <a:ext cx="7621577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8211E-6 L 0.45156 -0.0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8" grpId="1"/>
      <p:bldP spid="29" grpId="0"/>
      <p:bldP spid="29" grpId="1"/>
      <p:bldP spid="30" grpId="0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Cork">
            <a:extLst>
              <a:ext uri="{FF2B5EF4-FFF2-40B4-BE49-F238E27FC236}">
                <a16:creationId xmlns:a16="http://schemas.microsoft.com/office/drawing/2014/main" id="{F2A59AE5-4A5D-4AD2-9CDA-0119B33ADA9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4297893"/>
            <a:ext cx="12192000" cy="797631"/>
          </a:xfrm>
          <a:prstGeom prst="cube">
            <a:avLst>
              <a:gd name="adj" fmla="val 25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8196" name="Line 8">
            <a:extLst>
              <a:ext uri="{FF2B5EF4-FFF2-40B4-BE49-F238E27FC236}">
                <a16:creationId xmlns:a16="http://schemas.microsoft.com/office/drawing/2014/main" id="{4B9B3F12-681E-4D68-9AC1-628B6124F9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5900" y="3791560"/>
            <a:ext cx="0" cy="435071"/>
          </a:xfrm>
          <a:prstGeom prst="line">
            <a:avLst/>
          </a:prstGeom>
          <a:noFill/>
          <a:ln w="76200" algn="ctr">
            <a:solidFill>
              <a:srgbClr val="800000"/>
            </a:solidFill>
            <a:round/>
            <a:headEnd/>
            <a:tailEnd type="diamond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6930" tIns="53465" rIns="106930" bIns="53465"/>
          <a:lstStyle/>
          <a:p>
            <a:pPr>
              <a:defRPr/>
            </a:pPr>
            <a:endParaRPr lang="en-US" sz="1418">
              <a:latin typeface="Arial" charset="0"/>
              <a:cs typeface="Arial" charset="0"/>
            </a:endParaRPr>
          </a:p>
        </p:txBody>
      </p:sp>
      <p:sp>
        <p:nvSpPr>
          <p:cNvPr id="12293" name="Line 27">
            <a:extLst>
              <a:ext uri="{FF2B5EF4-FFF2-40B4-BE49-F238E27FC236}">
                <a16:creationId xmlns:a16="http://schemas.microsoft.com/office/drawing/2014/main" id="{1F35CE8D-2884-4D37-9B9F-64DABD86D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417" y="5168036"/>
            <a:ext cx="1726534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sp>
        <p:nvSpPr>
          <p:cNvPr id="12294" name="Text Box 29">
            <a:extLst>
              <a:ext uri="{FF2B5EF4-FFF2-40B4-BE49-F238E27FC236}">
                <a16:creationId xmlns:a16="http://schemas.microsoft.com/office/drawing/2014/main" id="{186FD044-2343-4C0D-9205-A7EC4B9F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784" y="5095524"/>
            <a:ext cx="382563" cy="5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35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141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30">
            <a:extLst>
              <a:ext uri="{FF2B5EF4-FFF2-40B4-BE49-F238E27FC236}">
                <a16:creationId xmlns:a16="http://schemas.microsoft.com/office/drawing/2014/main" id="{5F5E7FAC-1F2A-4055-9481-90100BA7B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267" y="5095524"/>
            <a:ext cx="383813" cy="54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35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52FCD44E-4777-40E7-B43E-5992E6898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634" y="4297893"/>
            <a:ext cx="203784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id="{37053D17-A554-4DB0-A996-217061D69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634" y="4297893"/>
            <a:ext cx="203783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15913F0-FE2B-4AAC-9884-CF80E6A1E464}"/>
              </a:ext>
            </a:extLst>
          </p:cNvPr>
          <p:cNvGrpSpPr>
            <a:grpSpLocks/>
          </p:cNvGrpSpPr>
          <p:nvPr/>
        </p:nvGrpSpPr>
        <p:grpSpPr bwMode="auto">
          <a:xfrm>
            <a:off x="5384634" y="2270060"/>
            <a:ext cx="1587760" cy="2027833"/>
            <a:chOff x="4032" y="1152"/>
            <a:chExt cx="750" cy="1344"/>
          </a:xfrm>
        </p:grpSpPr>
        <p:sp>
          <p:nvSpPr>
            <p:cNvPr id="12310" name="AutoShape 6">
              <a:extLst>
                <a:ext uri="{FF2B5EF4-FFF2-40B4-BE49-F238E27FC236}">
                  <a16:creationId xmlns:a16="http://schemas.microsoft.com/office/drawing/2014/main" id="{55399F65-CB07-43A5-8366-1856DCD1E6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90" y="1394"/>
              <a:ext cx="1234" cy="750"/>
            </a:xfrm>
            <a:prstGeom prst="flowChartInputOutput">
              <a:avLst/>
            </a:prstGeom>
            <a:solidFill>
              <a:schemeClr val="bg1"/>
            </a:solidFill>
            <a:ln w="38100">
              <a:solidFill>
                <a:srgbClr val="8000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  <p:sp>
          <p:nvSpPr>
            <p:cNvPr id="8216" name="Line 8">
              <a:extLst>
                <a:ext uri="{FF2B5EF4-FFF2-40B4-BE49-F238E27FC236}">
                  <a16:creationId xmlns:a16="http://schemas.microsoft.com/office/drawing/2014/main" id="{F1D7B634-EC9C-41DA-8A7D-A1DBF915E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2256"/>
              <a:ext cx="0" cy="240"/>
            </a:xfrm>
            <a:prstGeom prst="line">
              <a:avLst/>
            </a:prstGeom>
            <a:noFill/>
            <a:ln w="76200" algn="ctr">
              <a:solidFill>
                <a:srgbClr val="800000"/>
              </a:solidFill>
              <a:round/>
              <a:headEnd/>
              <a:tailEnd type="diamond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18">
                <a:latin typeface="Arial" charset="0"/>
                <a:cs typeface="Arial" charset="0"/>
              </a:endParaRPr>
            </a:p>
          </p:txBody>
        </p:sp>
      </p:grpSp>
      <p:grpSp>
        <p:nvGrpSpPr>
          <p:cNvPr id="12299" name="Group 13">
            <a:extLst>
              <a:ext uri="{FF2B5EF4-FFF2-40B4-BE49-F238E27FC236}">
                <a16:creationId xmlns:a16="http://schemas.microsoft.com/office/drawing/2014/main" id="{633AE3C1-FC6D-43B5-90F3-9A44B7644BF4}"/>
              </a:ext>
            </a:extLst>
          </p:cNvPr>
          <p:cNvGrpSpPr>
            <a:grpSpLocks/>
          </p:cNvGrpSpPr>
          <p:nvPr/>
        </p:nvGrpSpPr>
        <p:grpSpPr bwMode="auto">
          <a:xfrm>
            <a:off x="4673267" y="2270060"/>
            <a:ext cx="1587760" cy="1862806"/>
            <a:chOff x="2496" y="816"/>
            <a:chExt cx="750" cy="1234"/>
          </a:xfrm>
        </p:grpSpPr>
        <p:sp>
          <p:nvSpPr>
            <p:cNvPr id="12308" name="AutoShape 6">
              <a:extLst>
                <a:ext uri="{FF2B5EF4-FFF2-40B4-BE49-F238E27FC236}">
                  <a16:creationId xmlns:a16="http://schemas.microsoft.com/office/drawing/2014/main" id="{CBCD98B7-DD8D-481F-8E6E-FCA283E09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54" y="1058"/>
              <a:ext cx="1234" cy="750"/>
            </a:xfrm>
            <a:prstGeom prst="flowChartInputOutput">
              <a:avLst/>
            </a:prstGeom>
            <a:solidFill>
              <a:schemeClr val="bg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  <p:sp>
          <p:nvSpPr>
            <p:cNvPr id="12309" name="Oval 7">
              <a:extLst>
                <a:ext uri="{FF2B5EF4-FFF2-40B4-BE49-F238E27FC236}">
                  <a16:creationId xmlns:a16="http://schemas.microsoft.com/office/drawing/2014/main" id="{B6409602-88E4-418F-9FD8-B0C99C4A7D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636436">
              <a:off x="2736" y="1152"/>
              <a:ext cx="272" cy="615"/>
            </a:xfrm>
            <a:prstGeom prst="ellipse">
              <a:avLst/>
            </a:prstGeom>
            <a:gradFill rotWithShape="1">
              <a:gsLst>
                <a:gs pos="0">
                  <a:srgbClr val="BBE0E3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 sz="1418"/>
            </a:p>
          </p:txBody>
        </p:sp>
      </p:grpSp>
      <p:sp>
        <p:nvSpPr>
          <p:cNvPr id="12300" name="Line 27">
            <a:extLst>
              <a:ext uri="{FF2B5EF4-FFF2-40B4-BE49-F238E27FC236}">
                <a16:creationId xmlns:a16="http://schemas.microsoft.com/office/drawing/2014/main" id="{4B8BF437-5E55-49C0-8214-1F70A5D60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634" y="5168036"/>
            <a:ext cx="1727783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6930" tIns="53465" rIns="106930" bIns="53465"/>
          <a:lstStyle/>
          <a:p>
            <a:endParaRPr lang="vi-VN" sz="1418"/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5509E9E5-ED91-4007-BA40-DBC3FBB35706}"/>
              </a:ext>
            </a:extLst>
          </p:cNvPr>
          <p:cNvGrpSpPr>
            <a:grpSpLocks/>
          </p:cNvGrpSpPr>
          <p:nvPr/>
        </p:nvGrpSpPr>
        <p:grpSpPr bwMode="auto">
          <a:xfrm>
            <a:off x="0" y="2487596"/>
            <a:ext cx="610100" cy="1919064"/>
            <a:chOff x="1536" y="1536"/>
            <a:chExt cx="288" cy="1272"/>
          </a:xfrm>
        </p:grpSpPr>
        <p:grpSp>
          <p:nvGrpSpPr>
            <p:cNvPr id="12303" name="Group 18">
              <a:extLst>
                <a:ext uri="{FF2B5EF4-FFF2-40B4-BE49-F238E27FC236}">
                  <a16:creationId xmlns:a16="http://schemas.microsoft.com/office/drawing/2014/main" id="{C2B5CC38-1573-49B5-A917-1C923B379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1968"/>
              <a:ext cx="288" cy="840"/>
              <a:chOff x="240" y="2304"/>
              <a:chExt cx="288" cy="600"/>
            </a:xfrm>
          </p:grpSpPr>
          <p:sp>
            <p:nvSpPr>
              <p:cNvPr id="12306" name="Oval 19">
                <a:extLst>
                  <a:ext uri="{FF2B5EF4-FFF2-40B4-BE49-F238E27FC236}">
                    <a16:creationId xmlns:a16="http://schemas.microsoft.com/office/drawing/2014/main" id="{582336D9-FC27-4D2E-892C-22A5BC51C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304"/>
                <a:ext cx="288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18"/>
              </a:p>
            </p:txBody>
          </p:sp>
          <p:sp>
            <p:nvSpPr>
              <p:cNvPr id="12307" name="AutoShape 20">
                <a:extLst>
                  <a:ext uri="{FF2B5EF4-FFF2-40B4-BE49-F238E27FC236}">
                    <a16:creationId xmlns:a16="http://schemas.microsoft.com/office/drawing/2014/main" id="{CFE4352C-6EA8-49AC-A250-9959697BB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20" y="2496"/>
                <a:ext cx="528" cy="288"/>
              </a:xfrm>
              <a:prstGeom prst="flowChartOnlineStorag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418"/>
              </a:p>
            </p:txBody>
          </p:sp>
        </p:grpSp>
        <p:sp>
          <p:nvSpPr>
            <p:cNvPr id="12304" name="Line 21">
              <a:extLst>
                <a:ext uri="{FF2B5EF4-FFF2-40B4-BE49-F238E27FC236}">
                  <a16:creationId xmlns:a16="http://schemas.microsoft.com/office/drawing/2014/main" id="{27DF8ABF-143A-41D7-A89E-CE1722994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16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12305" name="Freeform 14">
              <a:extLst>
                <a:ext uri="{FF2B5EF4-FFF2-40B4-BE49-F238E27FC236}">
                  <a16:creationId xmlns:a16="http://schemas.microsoft.com/office/drawing/2014/main" id="{A343E105-4E54-4A40-8B66-DFCAF6F8FB7B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413" y="1707"/>
              <a:ext cx="533" cy="19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1418" dirty="0"/>
            </a:p>
          </p:txBody>
        </p:sp>
      </p:grpSp>
      <p:sp>
        <p:nvSpPr>
          <p:cNvPr id="12302" name="Oval 23">
            <a:extLst>
              <a:ext uri="{FF2B5EF4-FFF2-40B4-BE49-F238E27FC236}">
                <a16:creationId xmlns:a16="http://schemas.microsoft.com/office/drawing/2014/main" id="{0DCD9659-5026-45C4-ACB8-A1F5306F4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418" y="4297893"/>
            <a:ext cx="202533" cy="14502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F983DFE9-CD06-4164-AA71-A78C2778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95" y="448961"/>
            <a:ext cx="8957416" cy="646331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dirty="0">
                <a:solidFill>
                  <a:schemeClr val="tx2"/>
                </a:solidFill>
                <a:latin typeface="VNI-Times" pitchFamily="2" charset="0"/>
              </a:rPr>
              <a:t>*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Vật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cách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thấu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kính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một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altLang="vi-VN" sz="3600" u="sng" dirty="0" err="1">
                <a:solidFill>
                  <a:schemeClr val="tx2"/>
                </a:solidFill>
                <a:latin typeface="VNI-Times" pitchFamily="2" charset="0"/>
              </a:rPr>
              <a:t>khoảng</a:t>
            </a:r>
            <a:r>
              <a:rPr lang="en-US" altLang="vi-VN" sz="3600" u="sng" dirty="0">
                <a:solidFill>
                  <a:schemeClr val="tx2"/>
                </a:solidFill>
                <a:latin typeface="VNI-Times" pitchFamily="2" charset="0"/>
              </a:rPr>
              <a:t>: d&lt;f</a:t>
            </a:r>
            <a:endParaRPr lang="en-US" altLang="vi-VN" sz="3600" dirty="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6BA241E9-1EB6-4B85-885E-D38A64A8A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58" y="5353633"/>
            <a:ext cx="7621577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F53985C5-A04C-4141-B066-94BA53F2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58" y="5953755"/>
            <a:ext cx="7341814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D1A8FB1-77F2-411F-AD27-AA5FD035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306" y="5943880"/>
            <a:ext cx="8731905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35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35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50">
            <a:extLst>
              <a:ext uri="{FF2B5EF4-FFF2-40B4-BE49-F238E27FC236}">
                <a16:creationId xmlns:a16="http://schemas.microsoft.com/office/drawing/2014/main" id="{6B9C865E-F73D-4408-AA30-ED980ABE6C6C}"/>
              </a:ext>
            </a:extLst>
          </p:cNvPr>
          <p:cNvGrpSpPr>
            <a:grpSpLocks/>
          </p:cNvGrpSpPr>
          <p:nvPr/>
        </p:nvGrpSpPr>
        <p:grpSpPr bwMode="auto">
          <a:xfrm rot="9949134">
            <a:off x="10449627" y="2179021"/>
            <a:ext cx="915150" cy="578845"/>
            <a:chOff x="384" y="2592"/>
            <a:chExt cx="384" cy="384"/>
          </a:xfrm>
        </p:grpSpPr>
        <p:sp>
          <p:nvSpPr>
            <p:cNvPr id="33" name="Oval 51">
              <a:extLst>
                <a:ext uri="{FF2B5EF4-FFF2-40B4-BE49-F238E27FC236}">
                  <a16:creationId xmlns:a16="http://schemas.microsoft.com/office/drawing/2014/main" id="{32500287-936C-4941-8BC4-208B57CE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78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18"/>
            </a:p>
          </p:txBody>
        </p:sp>
        <p:sp>
          <p:nvSpPr>
            <p:cNvPr id="34" name="Line 52">
              <a:extLst>
                <a:ext uri="{FF2B5EF4-FFF2-40B4-BE49-F238E27FC236}">
                  <a16:creationId xmlns:a16="http://schemas.microsoft.com/office/drawing/2014/main" id="{EE17C9D6-2534-4C12-BBBE-958C525E29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2592"/>
              <a:ext cx="38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35" name="Line 53">
              <a:extLst>
                <a:ext uri="{FF2B5EF4-FFF2-40B4-BE49-F238E27FC236}">
                  <a16:creationId xmlns:a16="http://schemas.microsoft.com/office/drawing/2014/main" id="{A2E79EAB-7250-48BB-84E0-B838B1796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880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AF26B18E-41E6-4722-AA51-A708DE4C5053}"/>
              </a:ext>
            </a:extLst>
          </p:cNvPr>
          <p:cNvGrpSpPr>
            <a:grpSpLocks/>
          </p:cNvGrpSpPr>
          <p:nvPr/>
        </p:nvGrpSpPr>
        <p:grpSpPr bwMode="auto">
          <a:xfrm>
            <a:off x="4953889" y="2861147"/>
            <a:ext cx="255042" cy="714909"/>
            <a:chOff x="1584" y="1536"/>
            <a:chExt cx="192" cy="624"/>
          </a:xfrm>
        </p:grpSpPr>
        <p:sp>
          <p:nvSpPr>
            <p:cNvPr id="38" name="Line 18">
              <a:extLst>
                <a:ext uri="{FF2B5EF4-FFF2-40B4-BE49-F238E27FC236}">
                  <a16:creationId xmlns:a16="http://schemas.microsoft.com/office/drawing/2014/main" id="{ACDB92D0-60F8-4B70-8983-E077803B8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16"/>
              <a:ext cx="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418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164B315-A699-46D2-BE92-8B9E81CF432A}"/>
                </a:ext>
              </a:extLst>
            </p:cNvPr>
            <p:cNvSpPr>
              <a:spLocks noChangeAspect="1"/>
            </p:cNvSpPr>
            <p:nvPr/>
          </p:nvSpPr>
          <p:spPr bwMode="auto">
            <a:xfrm rot="5700000">
              <a:off x="1413" y="1707"/>
              <a:ext cx="533" cy="19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vi-VN" altLang="vi-VN" sz="1418"/>
            </a:p>
          </p:txBody>
        </p:sp>
      </p:grpSp>
      <p:sp>
        <p:nvSpPr>
          <p:cNvPr id="37" name="Text Box 3">
            <a:extLst>
              <a:ext uri="{FF2B5EF4-FFF2-40B4-BE49-F238E27FC236}">
                <a16:creationId xmlns:a16="http://schemas.microsoft.com/office/drawing/2014/main" id="{B29A01E3-2DE0-4990-8CC6-6DAEC1806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810" y="5384549"/>
            <a:ext cx="7621577" cy="6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30" tIns="53465" rIns="106930" bIns="5346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35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35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4.43828E-7 L 0.33333 -0.00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8211E-6 L 0.45156 -0.0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29" grpId="1"/>
      <p:bldP spid="30" grpId="0"/>
      <p:bldP spid="30" grpId="1"/>
      <p:bldP spid="31" grpId="0"/>
      <p:bldP spid="37" grpId="0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234D3272-DE21-4F3B-9498-6D354A12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119" y="876051"/>
            <a:ext cx="8476081" cy="480060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38595" name="Line 3">
            <a:extLst>
              <a:ext uri="{FF2B5EF4-FFF2-40B4-BE49-F238E27FC236}">
                <a16:creationId xmlns:a16="http://schemas.microsoft.com/office/drawing/2014/main" id="{6116B416-16F7-4299-B58B-BC4B2E425A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914400"/>
            <a:ext cx="0" cy="47622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6" name="Line 4">
            <a:extLst>
              <a:ext uri="{FF2B5EF4-FFF2-40B4-BE49-F238E27FC236}">
                <a16:creationId xmlns:a16="http://schemas.microsoft.com/office/drawing/2014/main" id="{E7BF9D6D-A072-490E-AC44-1D8171586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914400"/>
            <a:ext cx="0" cy="47622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7" name="Line 5">
            <a:extLst>
              <a:ext uri="{FF2B5EF4-FFF2-40B4-BE49-F238E27FC236}">
                <a16:creationId xmlns:a16="http://schemas.microsoft.com/office/drawing/2014/main" id="{1A47E063-7D92-4219-84BE-2B6F7FAE0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914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8" name="Line 6">
            <a:extLst>
              <a:ext uri="{FF2B5EF4-FFF2-40B4-BE49-F238E27FC236}">
                <a16:creationId xmlns:a16="http://schemas.microsoft.com/office/drawing/2014/main" id="{C198CEEE-68F7-42C1-AC93-9717E3D22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914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9" name="Line 7">
            <a:extLst>
              <a:ext uri="{FF2B5EF4-FFF2-40B4-BE49-F238E27FC236}">
                <a16:creationId xmlns:a16="http://schemas.microsoft.com/office/drawing/2014/main" id="{09D6A735-B57C-4932-87BC-5DC44878C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0" name="Line 8">
            <a:extLst>
              <a:ext uri="{FF2B5EF4-FFF2-40B4-BE49-F238E27FC236}">
                <a16:creationId xmlns:a16="http://schemas.microsoft.com/office/drawing/2014/main" id="{E84EEC48-1674-4AFB-AB39-BA0524ACC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581400"/>
            <a:ext cx="37337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1" name="Line 9">
            <a:extLst>
              <a:ext uri="{FF2B5EF4-FFF2-40B4-BE49-F238E27FC236}">
                <a16:creationId xmlns:a16="http://schemas.microsoft.com/office/drawing/2014/main" id="{47CB41E3-F5DC-4C0F-BB23-646BE1A26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571999"/>
            <a:ext cx="365759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2" name="Line 10">
            <a:extLst>
              <a:ext uri="{FF2B5EF4-FFF2-40B4-BE49-F238E27FC236}">
                <a16:creationId xmlns:a16="http://schemas.microsoft.com/office/drawing/2014/main" id="{EC279B28-405B-48CC-BD4D-5F18E3B5D0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38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3" name="Line 11">
            <a:extLst>
              <a:ext uri="{FF2B5EF4-FFF2-40B4-BE49-F238E27FC236}">
                <a16:creationId xmlns:a16="http://schemas.microsoft.com/office/drawing/2014/main" id="{B9765B60-31E0-4D6E-A182-7A31246C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914400"/>
            <a:ext cx="2286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6" name="Text Box 14">
            <a:extLst>
              <a:ext uri="{FF2B5EF4-FFF2-40B4-BE49-F238E27FC236}">
                <a16:creationId xmlns:a16="http://schemas.microsoft.com/office/drawing/2014/main" id="{63EF6475-B937-4FB2-8BB4-99500562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9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Kết quả</a:t>
            </a:r>
          </a:p>
        </p:txBody>
      </p:sp>
      <p:sp>
        <p:nvSpPr>
          <p:cNvPr id="238607" name="Text Box 15">
            <a:extLst>
              <a:ext uri="{FF2B5EF4-FFF2-40B4-BE49-F238E27FC236}">
                <a16:creationId xmlns:a16="http://schemas.microsoft.com/office/drawing/2014/main" id="{F5B2CD66-F659-487F-AD1B-F0A38C60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Lần TN</a:t>
            </a:r>
          </a:p>
        </p:txBody>
      </p:sp>
      <p:sp>
        <p:nvSpPr>
          <p:cNvPr id="238608" name="Text Box 16">
            <a:extLst>
              <a:ext uri="{FF2B5EF4-FFF2-40B4-BE49-F238E27FC236}">
                <a16:creationId xmlns:a16="http://schemas.microsoft.com/office/drawing/2014/main" id="{0F5BF55D-1A4C-407D-AAB7-B3E68A8C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129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TKPK</a:t>
            </a:r>
          </a:p>
        </p:txBody>
      </p:sp>
      <p:sp>
        <p:nvSpPr>
          <p:cNvPr id="238609" name="Text Box 17">
            <a:extLst>
              <a:ext uri="{FF2B5EF4-FFF2-40B4-BE49-F238E27FC236}">
                <a16:creationId xmlns:a16="http://schemas.microsoft.com/office/drawing/2014/main" id="{AA7FF1A0-D07B-49F8-BA56-2E5E571A9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066801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Thật hay        ảo ?</a:t>
            </a:r>
          </a:p>
        </p:txBody>
      </p:sp>
      <p:sp>
        <p:nvSpPr>
          <p:cNvPr id="238610" name="Text Box 18">
            <a:extLst>
              <a:ext uri="{FF2B5EF4-FFF2-40B4-BE49-F238E27FC236}">
                <a16:creationId xmlns:a16="http://schemas.microsoft.com/office/drawing/2014/main" id="{D54448CE-6F8B-4AD6-9E13-AE898D870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1676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Cùng chiều hay ngược chiều so với vật ?</a:t>
            </a:r>
          </a:p>
        </p:txBody>
      </p:sp>
      <p:sp>
        <p:nvSpPr>
          <p:cNvPr id="238611" name="Text Box 19">
            <a:extLst>
              <a:ext uri="{FF2B5EF4-FFF2-40B4-BE49-F238E27FC236}">
                <a16:creationId xmlns:a16="http://schemas.microsoft.com/office/drawing/2014/main" id="{0080EBB8-1D11-4F5D-A5A8-BBD4784D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1143001"/>
            <a:ext cx="137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chemeClr val="bg2"/>
                </a:solidFill>
                <a:latin typeface="Times New Roman" panose="02020603050405020304" pitchFamily="18" charset="0"/>
              </a:rPr>
              <a:t>Lớn hơn hay nhỏ hơn vật ?</a:t>
            </a:r>
          </a:p>
        </p:txBody>
      </p:sp>
      <p:sp>
        <p:nvSpPr>
          <p:cNvPr id="238614" name="Text Box 22">
            <a:extLst>
              <a:ext uri="{FF2B5EF4-FFF2-40B4-BE49-F238E27FC236}">
                <a16:creationId xmlns:a16="http://schemas.microsoft.com/office/drawing/2014/main" id="{392574D3-80E3-407C-8D30-FDF3F33D9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9365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d &gt; 2f</a:t>
            </a:r>
          </a:p>
        </p:txBody>
      </p:sp>
      <p:sp>
        <p:nvSpPr>
          <p:cNvPr id="238618" name="Text Box 26">
            <a:extLst>
              <a:ext uri="{FF2B5EF4-FFF2-40B4-BE49-F238E27FC236}">
                <a16:creationId xmlns:a16="http://schemas.microsoft.com/office/drawing/2014/main" id="{AEEFA3E0-565B-4F1C-A4DD-AEAFED47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133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f &lt; d&lt; 2f</a:t>
            </a:r>
          </a:p>
        </p:txBody>
      </p:sp>
      <p:sp>
        <p:nvSpPr>
          <p:cNvPr id="238622" name="Text Box 30">
            <a:extLst>
              <a:ext uri="{FF2B5EF4-FFF2-40B4-BE49-F238E27FC236}">
                <a16:creationId xmlns:a16="http://schemas.microsoft.com/office/drawing/2014/main" id="{5321F9C7-2693-4E66-AD5E-DE2E2B8C8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96904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d &lt; f</a:t>
            </a:r>
          </a:p>
        </p:txBody>
      </p:sp>
      <p:sp>
        <p:nvSpPr>
          <p:cNvPr id="238626" name="Text Box 34">
            <a:extLst>
              <a:ext uri="{FF2B5EF4-FFF2-40B4-BE49-F238E27FC236}">
                <a16:creationId xmlns:a16="http://schemas.microsoft.com/office/drawing/2014/main" id="{69205A3B-79AE-4E9D-AAF2-24416CAB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8956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2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8627" name="Text Box 35">
            <a:extLst>
              <a:ext uri="{FF2B5EF4-FFF2-40B4-BE49-F238E27FC236}">
                <a16:creationId xmlns:a16="http://schemas.microsoft.com/office/drawing/2014/main" id="{7A147653-7FA8-4A49-8922-7D017475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862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8628" name="Text Box 36">
            <a:extLst>
              <a:ext uri="{FF2B5EF4-FFF2-40B4-BE49-F238E27FC236}">
                <a16:creationId xmlns:a16="http://schemas.microsoft.com/office/drawing/2014/main" id="{44CC391F-B01D-4DD7-B902-000DAE0F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768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bg2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38630" name="Text Box 38">
            <a:extLst>
              <a:ext uri="{FF2B5EF4-FFF2-40B4-BE49-F238E27FC236}">
                <a16:creationId xmlns:a16="http://schemas.microsoft.com/office/drawing/2014/main" id="{B80AC6C0-391E-480E-880D-949BD4CB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Bảng</a:t>
            </a:r>
            <a:r>
              <a:rPr lang="en-US" altLang="vi-VN" sz="2400" b="1" dirty="0"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15684ADD-CFD5-4A2F-85A1-62F6ED87F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70326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ảo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33">
            <a:extLst>
              <a:ext uri="{FF2B5EF4-FFF2-40B4-BE49-F238E27FC236}">
                <a16:creationId xmlns:a16="http://schemas.microsoft.com/office/drawing/2014/main" id="{30775ADC-7288-4653-A528-C1779DC4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699" y="354706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8805CFB3-2713-421B-98AC-E96BDD782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588604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C6A083FC-277A-4CFC-974F-5B30798D6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4" y="0"/>
            <a:ext cx="10945969" cy="14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350" indent="-514350">
              <a:buFontTx/>
              <a:buAutoNum type="arabicPeriod"/>
            </a:pP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Tx/>
              <a:buAutoNum type="arabicPeriod"/>
            </a:pP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i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3AD03CF-111F-46AF-AF0F-C3BEFB62EBC3}"/>
              </a:ext>
            </a:extLst>
          </p:cNvPr>
          <p:cNvSpPr txBox="1"/>
          <p:nvPr/>
        </p:nvSpPr>
        <p:spPr>
          <a:xfrm>
            <a:off x="733268" y="1563614"/>
            <a:ext cx="10024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0D0269-809E-4FD4-9A3D-2C5903FE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3" y="2004760"/>
            <a:ext cx="10945969" cy="14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Tx/>
              <a:buAutoNum type="arabicPeriod"/>
            </a:pP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S:</a:t>
            </a:r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9B71B124-F0AE-44A3-936F-45403A15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8" y="3055413"/>
            <a:ext cx="101742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S’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</a:t>
            </a:r>
            <a:endParaRPr lang="vi-VN" sz="2400" i="1" dirty="0">
              <a:solidFill>
                <a:srgbClr val="0000FF"/>
              </a:solidFill>
            </a:endParaRPr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E4B59F63-B819-4E27-A156-5181D53C55BA}"/>
              </a:ext>
            </a:extLst>
          </p:cNvPr>
          <p:cNvGrpSpPr/>
          <p:nvPr/>
        </p:nvGrpSpPr>
        <p:grpSpPr>
          <a:xfrm>
            <a:off x="7180624" y="4394638"/>
            <a:ext cx="2040118" cy="20706"/>
            <a:chOff x="7637274" y="3681042"/>
            <a:chExt cx="2040118" cy="20706"/>
          </a:xfrm>
        </p:grpSpPr>
        <p:sp>
          <p:nvSpPr>
            <p:cNvPr id="46" name="Line 22">
              <a:extLst>
                <a:ext uri="{FF2B5EF4-FFF2-40B4-BE49-F238E27FC236}">
                  <a16:creationId xmlns:a16="http://schemas.microsoft.com/office/drawing/2014/main" id="{E1A640EC-C3B1-49B7-B012-8809A53CB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7274" y="3694695"/>
              <a:ext cx="2040118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  <p:sp>
          <p:nvSpPr>
            <p:cNvPr id="47" name="Line 24">
              <a:extLst>
                <a:ext uri="{FF2B5EF4-FFF2-40B4-BE49-F238E27FC236}">
                  <a16:creationId xmlns:a16="http://schemas.microsoft.com/office/drawing/2014/main" id="{72DD4AB6-1110-4989-A968-54DBB49B4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96336" y="3681042"/>
              <a:ext cx="157513" cy="207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B93D4AAB-C886-4439-8C4A-338E10BB354D}"/>
              </a:ext>
            </a:extLst>
          </p:cNvPr>
          <p:cNvGrpSpPr/>
          <p:nvPr/>
        </p:nvGrpSpPr>
        <p:grpSpPr>
          <a:xfrm>
            <a:off x="7141576" y="4415345"/>
            <a:ext cx="4317156" cy="1352664"/>
            <a:chOff x="7637275" y="3701753"/>
            <a:chExt cx="4317156" cy="1352664"/>
          </a:xfrm>
        </p:grpSpPr>
        <p:sp>
          <p:nvSpPr>
            <p:cNvPr id="49" name="Line 26">
              <a:extLst>
                <a:ext uri="{FF2B5EF4-FFF2-40B4-BE49-F238E27FC236}">
                  <a16:creationId xmlns:a16="http://schemas.microsoft.com/office/drawing/2014/main" id="{4E27E3B7-D45C-4B50-9FAF-14973DF984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7275" y="3701753"/>
              <a:ext cx="4317156" cy="13526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  <p:sp>
          <p:nvSpPr>
            <p:cNvPr id="50" name="Line 27">
              <a:extLst>
                <a:ext uri="{FF2B5EF4-FFF2-40B4-BE49-F238E27FC236}">
                  <a16:creationId xmlns:a16="http://schemas.microsoft.com/office/drawing/2014/main" id="{8A585183-27F8-4228-BE5C-6356C1A6F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0800" y="3912570"/>
              <a:ext cx="219672" cy="6891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  <p:sp>
          <p:nvSpPr>
            <p:cNvPr id="51" name="Line 28">
              <a:extLst>
                <a:ext uri="{FF2B5EF4-FFF2-40B4-BE49-F238E27FC236}">
                  <a16:creationId xmlns:a16="http://schemas.microsoft.com/office/drawing/2014/main" id="{61F5DA81-A908-45E4-8FA7-C9E969447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8423" y="3987694"/>
              <a:ext cx="219673" cy="55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05B7D8A5-B6C5-47EB-8CBB-038BFF62A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45919" y="4705688"/>
              <a:ext cx="244176" cy="7183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  <p:sp>
          <p:nvSpPr>
            <p:cNvPr id="53" name="Line 30">
              <a:extLst>
                <a:ext uri="{FF2B5EF4-FFF2-40B4-BE49-F238E27FC236}">
                  <a16:creationId xmlns:a16="http://schemas.microsoft.com/office/drawing/2014/main" id="{A9F295D7-4948-4B3B-A003-CECC7C381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90887" y="4616438"/>
              <a:ext cx="168502" cy="6516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F8271D98-F02B-4A20-A141-1242F7CFFA25}"/>
              </a:ext>
            </a:extLst>
          </p:cNvPr>
          <p:cNvGrpSpPr/>
          <p:nvPr/>
        </p:nvGrpSpPr>
        <p:grpSpPr>
          <a:xfrm>
            <a:off x="7474464" y="3408898"/>
            <a:ext cx="3529041" cy="1907472"/>
            <a:chOff x="7942287" y="2698775"/>
            <a:chExt cx="3529041" cy="1907472"/>
          </a:xfrm>
        </p:grpSpPr>
        <p:sp>
          <p:nvSpPr>
            <p:cNvPr id="55" name="Line 23">
              <a:extLst>
                <a:ext uri="{FF2B5EF4-FFF2-40B4-BE49-F238E27FC236}">
                  <a16:creationId xmlns:a16="http://schemas.microsoft.com/office/drawing/2014/main" id="{738F0E8D-E2E9-4749-A33F-A8C56357D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0970" y="2698775"/>
              <a:ext cx="1830358" cy="1013469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  <p:sp>
          <p:nvSpPr>
            <p:cNvPr id="56" name="Line 25">
              <a:extLst>
                <a:ext uri="{FF2B5EF4-FFF2-40B4-BE49-F238E27FC236}">
                  <a16:creationId xmlns:a16="http://schemas.microsoft.com/office/drawing/2014/main" id="{A7641A23-91BB-4EB8-B684-5DB633252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65830" y="3241249"/>
              <a:ext cx="156622" cy="7182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  <p:sp>
          <p:nvSpPr>
            <p:cNvPr id="57" name="Line 35">
              <a:extLst>
                <a:ext uri="{FF2B5EF4-FFF2-40B4-BE49-F238E27FC236}">
                  <a16:creationId xmlns:a16="http://schemas.microsoft.com/office/drawing/2014/main" id="{BD9840B8-1DCB-4559-BCC0-EEE1E1043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2287" y="3691573"/>
              <a:ext cx="1740457" cy="914674"/>
            </a:xfrm>
            <a:prstGeom prst="line">
              <a:avLst/>
            </a:prstGeom>
            <a:noFill/>
            <a:ln w="28575" cap="rnd">
              <a:solidFill>
                <a:srgbClr val="00B0F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06930" tIns="53465" rIns="106930" bIns="53465"/>
            <a:lstStyle/>
            <a:p>
              <a:endParaRPr lang="vi-VN" sz="1418"/>
            </a:p>
          </p:txBody>
        </p:sp>
      </p:grpSp>
      <p:sp>
        <p:nvSpPr>
          <p:cNvPr id="58" name="Oval 31">
            <a:extLst>
              <a:ext uri="{FF2B5EF4-FFF2-40B4-BE49-F238E27FC236}">
                <a16:creationId xmlns:a16="http://schemas.microsoft.com/office/drawing/2014/main" id="{37C54A81-06D3-463B-BE60-DC653EEBCF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51428" y="4759247"/>
            <a:ext cx="112518" cy="8626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6930" tIns="53465" rIns="106930" bIns="5346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18"/>
          </a:p>
        </p:txBody>
      </p:sp>
      <p:sp>
        <p:nvSpPr>
          <p:cNvPr id="59" name="Text Box 20">
            <a:extLst>
              <a:ext uri="{FF2B5EF4-FFF2-40B4-BE49-F238E27FC236}">
                <a16:creationId xmlns:a16="http://schemas.microsoft.com/office/drawing/2014/main" id="{B0F50DCA-F3A7-47B1-8A2C-0F01FACD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777" y="4401227"/>
            <a:ext cx="574679" cy="4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63" b="1" dirty="0">
                <a:latin typeface="Times New Roman" panose="02020603050405020304" pitchFamily="18" charset="0"/>
              </a:rPr>
              <a:t>S’</a:t>
            </a:r>
          </a:p>
        </p:txBody>
      </p: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3C2C9D9A-641B-40E8-BD18-B383DD58909D}"/>
              </a:ext>
            </a:extLst>
          </p:cNvPr>
          <p:cNvGrpSpPr/>
          <p:nvPr/>
        </p:nvGrpSpPr>
        <p:grpSpPr>
          <a:xfrm>
            <a:off x="6540136" y="3885538"/>
            <a:ext cx="4449756" cy="2308065"/>
            <a:chOff x="7035835" y="3171946"/>
            <a:chExt cx="4449756" cy="2308065"/>
          </a:xfrm>
        </p:grpSpPr>
        <p:grpSp>
          <p:nvGrpSpPr>
            <p:cNvPr id="61" name="Group 6">
              <a:extLst>
                <a:ext uri="{FF2B5EF4-FFF2-40B4-BE49-F238E27FC236}">
                  <a16:creationId xmlns:a16="http://schemas.microsoft.com/office/drawing/2014/main" id="{89A1DAF7-D34B-4535-85A3-5A42A5D51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4678" y="3171946"/>
              <a:ext cx="3480913" cy="2308065"/>
              <a:chOff x="968" y="2108"/>
              <a:chExt cx="3028" cy="1962"/>
            </a:xfrm>
          </p:grpSpPr>
          <p:sp>
            <p:nvSpPr>
              <p:cNvPr id="65" name="Line 7">
                <a:extLst>
                  <a:ext uri="{FF2B5EF4-FFF2-40B4-BE49-F238E27FC236}">
                    <a16:creationId xmlns:a16="http://schemas.microsoft.com/office/drawing/2014/main" id="{4F36AB76-E122-4E18-97A6-4AC1104A7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2" y="2108"/>
                <a:ext cx="175" cy="1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1418"/>
              </a:p>
            </p:txBody>
          </p:sp>
          <p:sp>
            <p:nvSpPr>
              <p:cNvPr id="66" name="Line 8">
                <a:extLst>
                  <a:ext uri="{FF2B5EF4-FFF2-40B4-BE49-F238E27FC236}">
                    <a16:creationId xmlns:a16="http://schemas.microsoft.com/office/drawing/2014/main" id="{1C0F8E80-96C8-4970-8CE4-950747C46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6" y="2117"/>
                <a:ext cx="202" cy="1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1418"/>
              </a:p>
            </p:txBody>
          </p:sp>
          <p:grpSp>
            <p:nvGrpSpPr>
              <p:cNvPr id="67" name="Group 9">
                <a:extLst>
                  <a:ext uri="{FF2B5EF4-FFF2-40B4-BE49-F238E27FC236}">
                    <a16:creationId xmlns:a16="http://schemas.microsoft.com/office/drawing/2014/main" id="{EA332067-38D3-4C50-893D-4AF7A59D9E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8" y="2278"/>
                <a:ext cx="3028" cy="1792"/>
                <a:chOff x="968" y="2278"/>
                <a:chExt cx="3028" cy="1792"/>
              </a:xfrm>
            </p:grpSpPr>
            <p:grpSp>
              <p:nvGrpSpPr>
                <p:cNvPr id="68" name="Group 10">
                  <a:extLst>
                    <a:ext uri="{FF2B5EF4-FFF2-40B4-BE49-F238E27FC236}">
                      <a16:creationId xmlns:a16="http://schemas.microsoft.com/office/drawing/2014/main" id="{76E1E912-1942-4905-B3DF-3DCDE94EEB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8" y="2278"/>
                  <a:ext cx="3028" cy="1792"/>
                  <a:chOff x="1378" y="2278"/>
                  <a:chExt cx="2618" cy="1792"/>
                </a:xfrm>
              </p:grpSpPr>
              <p:grpSp>
                <p:nvGrpSpPr>
                  <p:cNvPr id="71" name="Group 11">
                    <a:extLst>
                      <a:ext uri="{FF2B5EF4-FFF2-40B4-BE49-F238E27FC236}">
                        <a16:creationId xmlns:a16="http://schemas.microsoft.com/office/drawing/2014/main" id="{0D32A18E-0643-4DBA-8C7B-480E9D6997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78" y="2278"/>
                    <a:ext cx="2618" cy="1792"/>
                    <a:chOff x="1378" y="2278"/>
                    <a:chExt cx="2618" cy="1792"/>
                  </a:xfrm>
                </p:grpSpPr>
                <p:grpSp>
                  <p:nvGrpSpPr>
                    <p:cNvPr id="74" name="Group 12">
                      <a:extLst>
                        <a:ext uri="{FF2B5EF4-FFF2-40B4-BE49-F238E27FC236}">
                          <a16:creationId xmlns:a16="http://schemas.microsoft.com/office/drawing/2014/main" id="{69EC2E8B-4EFA-4CA3-9B38-666F7E7B7B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7" y="3926"/>
                      <a:ext cx="313" cy="144"/>
                      <a:chOff x="2423" y="3801"/>
                      <a:chExt cx="357" cy="96"/>
                    </a:xfrm>
                  </p:grpSpPr>
                  <p:sp>
                    <p:nvSpPr>
                      <p:cNvPr id="78" name="Line 13">
                        <a:extLst>
                          <a:ext uri="{FF2B5EF4-FFF2-40B4-BE49-F238E27FC236}">
                            <a16:creationId xmlns:a16="http://schemas.microsoft.com/office/drawing/2014/main" id="{F1B353D4-FD9F-4FB4-90F3-DF7654DAF8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23" y="3810"/>
                        <a:ext cx="183" cy="87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1418"/>
                      </a:p>
                    </p:txBody>
                  </p:sp>
                  <p:sp>
                    <p:nvSpPr>
                      <p:cNvPr id="79" name="Line 14">
                        <a:extLst>
                          <a:ext uri="{FF2B5EF4-FFF2-40B4-BE49-F238E27FC236}">
                            <a16:creationId xmlns:a16="http://schemas.microsoft.com/office/drawing/2014/main" id="{01819CC6-EE9B-44F2-986B-48D8DA6D23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13" y="3801"/>
                        <a:ext cx="167" cy="79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1418"/>
                      </a:p>
                    </p:txBody>
                  </p:sp>
                </p:grpSp>
                <p:grpSp>
                  <p:nvGrpSpPr>
                    <p:cNvPr id="75" name="Group 15">
                      <a:extLst>
                        <a:ext uri="{FF2B5EF4-FFF2-40B4-BE49-F238E27FC236}">
                          <a16:creationId xmlns:a16="http://schemas.microsoft.com/office/drawing/2014/main" id="{D1ABE0CA-7465-4FD7-88F0-1BC1B75F805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78" y="2278"/>
                      <a:ext cx="2618" cy="1657"/>
                      <a:chOff x="1370" y="2880"/>
                      <a:chExt cx="2618" cy="951"/>
                    </a:xfrm>
                  </p:grpSpPr>
                  <p:sp>
                    <p:nvSpPr>
                      <p:cNvPr id="76" name="Line 16">
                        <a:extLst>
                          <a:ext uri="{FF2B5EF4-FFF2-40B4-BE49-F238E27FC236}">
                            <a16:creationId xmlns:a16="http://schemas.microsoft.com/office/drawing/2014/main" id="{B4DA498C-26CF-4B9E-BD16-FCE3AF2402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70" y="3359"/>
                        <a:ext cx="261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1418"/>
                      </a:p>
                    </p:txBody>
                  </p:sp>
                  <p:sp>
                    <p:nvSpPr>
                      <p:cNvPr id="77" name="Line 17">
                        <a:extLst>
                          <a:ext uri="{FF2B5EF4-FFF2-40B4-BE49-F238E27FC236}">
                            <a16:creationId xmlns:a16="http://schemas.microsoft.com/office/drawing/2014/main" id="{224268EC-58B5-4612-8C76-A9E8D2D129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26" y="2880"/>
                        <a:ext cx="0" cy="95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 sz="1418"/>
                      </a:p>
                    </p:txBody>
                  </p:sp>
                </p:grpSp>
              </p:grpSp>
              <p:sp>
                <p:nvSpPr>
                  <p:cNvPr id="72" name="Line 18">
                    <a:extLst>
                      <a:ext uri="{FF2B5EF4-FFF2-40B4-BE49-F238E27FC236}">
                        <a16:creationId xmlns:a16="http://schemas.microsoft.com/office/drawing/2014/main" id="{BE1977D8-09E2-47A5-8B65-228FF154A4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2" y="3055"/>
                    <a:ext cx="0" cy="11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1418"/>
                  </a:p>
                </p:txBody>
              </p:sp>
              <p:sp>
                <p:nvSpPr>
                  <p:cNvPr id="73" name="Line 19">
                    <a:extLst>
                      <a:ext uri="{FF2B5EF4-FFF2-40B4-BE49-F238E27FC236}">
                        <a16:creationId xmlns:a16="http://schemas.microsoft.com/office/drawing/2014/main" id="{C365AF9E-C93F-4FF2-9459-84A38963F4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35" y="3028"/>
                    <a:ext cx="9" cy="14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 sz="1418"/>
                  </a:p>
                </p:txBody>
              </p:sp>
            </p:grpSp>
            <p:sp>
              <p:nvSpPr>
                <p:cNvPr id="69" name="Text Box 20">
                  <a:extLst>
                    <a:ext uri="{FF2B5EF4-FFF2-40B4-BE49-F238E27FC236}">
                      <a16:creationId xmlns:a16="http://schemas.microsoft.com/office/drawing/2014/main" id="{1523D1B2-9DA2-4822-948B-91F9B8A64D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3" y="3220"/>
                  <a:ext cx="305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363" b="1" dirty="0">
                      <a:latin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70" name="Text Box 21">
                  <a:extLst>
                    <a:ext uri="{FF2B5EF4-FFF2-40B4-BE49-F238E27FC236}">
                      <a16:creationId xmlns:a16="http://schemas.microsoft.com/office/drawing/2014/main" id="{1D9EC2B0-97A1-4B49-9AA5-DBC8F6DDE6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" y="3055"/>
                  <a:ext cx="436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363" b="1" dirty="0">
                      <a:latin typeface="Times New Roman" panose="02020603050405020304" pitchFamily="18" charset="0"/>
                    </a:rPr>
                    <a:t>F’</a:t>
                  </a:r>
                </a:p>
              </p:txBody>
            </p:sp>
          </p:grpSp>
        </p:grpSp>
        <p:sp>
          <p:nvSpPr>
            <p:cNvPr id="62" name="Oval 31">
              <a:extLst>
                <a:ext uri="{FF2B5EF4-FFF2-40B4-BE49-F238E27FC236}">
                  <a16:creationId xmlns:a16="http://schemas.microsoft.com/office/drawing/2014/main" id="{60C3A032-483D-4497-B4E9-6B9E4FC459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65616" y="3648917"/>
              <a:ext cx="112518" cy="862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6930" tIns="53465" rIns="106930" bIns="5346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418"/>
            </a:p>
          </p:txBody>
        </p:sp>
        <p:sp>
          <p:nvSpPr>
            <p:cNvPr id="63" name="Text Box 34">
              <a:extLst>
                <a:ext uri="{FF2B5EF4-FFF2-40B4-BE49-F238E27FC236}">
                  <a16:creationId xmlns:a16="http://schemas.microsoft.com/office/drawing/2014/main" id="{8ADD83C8-E530-46AE-8AB3-8AAC737FC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5529" y="4249090"/>
              <a:ext cx="908899" cy="44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930" tIns="53465" rIns="106930" bIns="5346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4" name="Text Box 20">
              <a:extLst>
                <a:ext uri="{FF2B5EF4-FFF2-40B4-BE49-F238E27FC236}">
                  <a16:creationId xmlns:a16="http://schemas.microsoft.com/office/drawing/2014/main" id="{E46E673C-8036-414E-9901-45389A3F8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5835" y="3433758"/>
              <a:ext cx="574679" cy="45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363" b="1" dirty="0">
                  <a:latin typeface="Times New Roman" panose="02020603050405020304" pitchFamily="18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9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825</Words>
  <Application>Microsoft Office PowerPoint</Application>
  <PresentationFormat>Màn hình rộng</PresentationFormat>
  <Paragraphs>122</Paragraphs>
  <Slides>15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VNI-Times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binh tran</dc:creator>
  <cp:lastModifiedBy>binh tran</cp:lastModifiedBy>
  <cp:revision>9</cp:revision>
  <dcterms:created xsi:type="dcterms:W3CDTF">2022-03-01T01:25:46Z</dcterms:created>
  <dcterms:modified xsi:type="dcterms:W3CDTF">2022-03-19T04:19:04Z</dcterms:modified>
</cp:coreProperties>
</file>